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2" r:id="rId2"/>
    <p:sldId id="264" r:id="rId3"/>
    <p:sldId id="257" r:id="rId4"/>
    <p:sldId id="258" r:id="rId5"/>
    <p:sldId id="256" r:id="rId6"/>
    <p:sldId id="259" r:id="rId7"/>
    <p:sldId id="260" r:id="rId8"/>
    <p:sldId id="261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9ED9FB-B32A-4E0E-9EAD-9C0D420471AD}" type="datetimeFigureOut">
              <a:rPr lang="ru-RU" smtClean="0"/>
              <a:pPr/>
              <a:t>18.06.2015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39B05-736F-415E-9D5E-D94707DDA2D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1F9B1-5D24-4962-B8F5-4E6411C219A4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1F9B1-5D24-4962-B8F5-4E6411C219A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1F9B1-5D24-4962-B8F5-4E6411C219A4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1F9B1-5D24-4962-B8F5-4E6411C219A4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1F9B1-5D24-4962-B8F5-4E6411C219A4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1F9B1-5D24-4962-B8F5-4E6411C219A4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47744DA-7A6B-4CEB-A2DB-4B173C8F8B12}" type="datetimeFigureOut">
              <a:rPr lang="ru-RU" smtClean="0"/>
              <a:pPr/>
              <a:t>18.06.2015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8A2E6F5-CE26-42E7-8F47-2F15E23E21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7744DA-7A6B-4CEB-A2DB-4B173C8F8B12}" type="datetimeFigureOut">
              <a:rPr lang="ru-RU" smtClean="0"/>
              <a:pPr/>
              <a:t>18.06.2015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A2E6F5-CE26-42E7-8F47-2F15E23E21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7744DA-7A6B-4CEB-A2DB-4B173C8F8B12}" type="datetimeFigureOut">
              <a:rPr lang="ru-RU" smtClean="0"/>
              <a:pPr/>
              <a:t>18.06.2015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A2E6F5-CE26-42E7-8F47-2F15E23E21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7744DA-7A6B-4CEB-A2DB-4B173C8F8B12}" type="datetimeFigureOut">
              <a:rPr lang="ru-RU" smtClean="0"/>
              <a:pPr/>
              <a:t>18.06.2015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A2E6F5-CE26-42E7-8F47-2F15E23E21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47744DA-7A6B-4CEB-A2DB-4B173C8F8B12}" type="datetimeFigureOut">
              <a:rPr lang="ru-RU" smtClean="0"/>
              <a:pPr/>
              <a:t>18.06.2015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8A2E6F5-CE26-42E7-8F47-2F15E23E21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7744DA-7A6B-4CEB-A2DB-4B173C8F8B12}" type="datetimeFigureOut">
              <a:rPr lang="ru-RU" smtClean="0"/>
              <a:pPr/>
              <a:t>18.06.2015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8A2E6F5-CE26-42E7-8F47-2F15E23E21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7744DA-7A6B-4CEB-A2DB-4B173C8F8B12}" type="datetimeFigureOut">
              <a:rPr lang="ru-RU" smtClean="0"/>
              <a:pPr/>
              <a:t>18.06.2015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8A2E6F5-CE26-42E7-8F47-2F15E23E21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7744DA-7A6B-4CEB-A2DB-4B173C8F8B12}" type="datetimeFigureOut">
              <a:rPr lang="ru-RU" smtClean="0"/>
              <a:pPr/>
              <a:t>18.06.2015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A2E6F5-CE26-42E7-8F47-2F15E23E21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7744DA-7A6B-4CEB-A2DB-4B173C8F8B12}" type="datetimeFigureOut">
              <a:rPr lang="ru-RU" smtClean="0"/>
              <a:pPr/>
              <a:t>18.06.2015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A2E6F5-CE26-42E7-8F47-2F15E23E21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47744DA-7A6B-4CEB-A2DB-4B173C8F8B12}" type="datetimeFigureOut">
              <a:rPr lang="ru-RU" smtClean="0"/>
              <a:pPr/>
              <a:t>18.06.2015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8A2E6F5-CE26-42E7-8F47-2F15E23E21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47744DA-7A6B-4CEB-A2DB-4B173C8F8B12}" type="datetimeFigureOut">
              <a:rPr lang="ru-RU" smtClean="0"/>
              <a:pPr/>
              <a:t>18.06.2015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8A2E6F5-CE26-42E7-8F47-2F15E23E21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47744DA-7A6B-4CEB-A2DB-4B173C8F8B12}" type="datetimeFigureOut">
              <a:rPr lang="ru-RU" smtClean="0"/>
              <a:pPr/>
              <a:t>18.06.2015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08A2E6F5-CE26-42E7-8F47-2F15E23E21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gif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8.jpeg"/><Relationship Id="rId4" Type="http://schemas.openxmlformats.org/officeDocument/2006/relationships/hyperlink" Target="http://www.travellers.ru/city-cherdyn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5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14282" y="571480"/>
            <a:ext cx="8715436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8893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chemeClr val="tx2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 Пермь – городок порядочный, но безжизнен, торговли и промышленности в нем почти нет, грамотности много, образованности не бывало. Его жители радушны, гостеприимны, добры, довольно странны… Пермь тиха, безмятежна; жизнь в ней ровненькая, без бурь, только с крошечными страстишками. Знают только две страсти: в карточки поиграть да гостя получше угостить. И Пермь независтлива: она считает себя лучше всех городов и упорно стоит за свое. Пермь настоящий русский Китай… И какое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китайство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 в ней – удивительно! Скоро ли она выйдет из своего безжизненного оцепенения? Давай Господи поскорее. Что ни говорите, а ведь Пермь на матушке Святой Руси; ведь не последняя же она спица в колеснице…»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Monotype Corsiva" pitchFamily="66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38893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</a:endParaRPr>
          </a:p>
          <a:p>
            <a:pPr marL="0" marR="0" lvl="0" indent="388938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П.И. Мельников (Андрей Печорский)</a:t>
            </a:r>
          </a:p>
          <a:p>
            <a:pPr marL="0" marR="0" lvl="0" indent="388938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>1818-1883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Helvetica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cs624419.vk.me/v624419323/1d743/okeHGz1DtT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  </a:t>
            </a:r>
            <a:endParaRPr lang="ru-RU" dirty="0"/>
          </a:p>
        </p:txBody>
      </p:sp>
      <p:sp>
        <p:nvSpPr>
          <p:cNvPr id="1027" name="AutoShape 3" descr="https://im2-tub-ru.yandex.net/i?id=46511546c28f93438070d360df0f047d&amp;n=2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214414" y="214290"/>
            <a:ext cx="7572428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anchor="ctr" anchorCtr="0" compatLnSpc="1">
            <a:prstTxWarp prst="textInflateTop">
              <a:avLst>
                <a:gd name="adj" fmla="val 40718"/>
              </a:avLst>
            </a:prstTxWarp>
            <a:spAutoFit/>
          </a:bodyPr>
          <a:lstStyle/>
          <a:p>
            <a:pPr marL="0" marR="0" lvl="0" indent="3889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i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«Мы люди </a:t>
            </a:r>
            <a:r>
              <a:rPr lang="ru-RU" sz="3600" b="1" i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уральской  </a:t>
            </a:r>
          </a:p>
          <a:p>
            <a:pPr marL="0" marR="0" lvl="0" indent="3889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i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  породы…»</a:t>
            </a:r>
          </a:p>
          <a:p>
            <a:pPr marL="0" marR="0" lvl="0" indent="3889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3">
                  <a:lumMod val="40000"/>
                  <a:lumOff val="60000"/>
                </a:schemeClr>
              </a:solidFill>
              <a:effectLst/>
              <a:latin typeface="Monotype Corsiva" pitchFamily="66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Общество Санк-Петербург - для Вас! . - Page 3"/>
          <p:cNvPicPr/>
          <p:nvPr/>
        </p:nvPicPr>
        <p:blipFill>
          <a:blip r:embed="rId3"/>
          <a:srcRect b="4437"/>
          <a:stretch>
            <a:fillRect/>
          </a:stretch>
        </p:blipFill>
        <p:spPr bwMode="auto">
          <a:xfrm>
            <a:off x="214282" y="214290"/>
            <a:ext cx="2286016" cy="3076986"/>
          </a:xfrm>
          <a:prstGeom prst="ellipse">
            <a:avLst/>
          </a:prstGeom>
          <a:noFill/>
          <a:ln w="5715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  </a:t>
            </a:r>
            <a:endParaRPr lang="ru-RU" dirty="0"/>
          </a:p>
        </p:txBody>
      </p:sp>
      <p:sp>
        <p:nvSpPr>
          <p:cNvPr id="1027" name="AutoShape 3" descr="https://im2-tub-ru.yandex.net/i?id=46511546c28f93438070d360df0f047d&amp;n=2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2770" name="Picture 2" descr="Хлопин, Николай Григорьевич QuickiWiki"/>
          <p:cNvPicPr>
            <a:picLocks noChangeAspect="1" noChangeArrowheads="1"/>
          </p:cNvPicPr>
          <p:nvPr/>
        </p:nvPicPr>
        <p:blipFill>
          <a:blip r:embed="rId4"/>
          <a:srcRect l="3750" r="6249"/>
          <a:stretch>
            <a:fillRect/>
          </a:stretch>
        </p:blipFill>
        <p:spPr bwMode="auto">
          <a:xfrm rot="557202" flipH="1">
            <a:off x="5871106" y="3429897"/>
            <a:ext cx="2024236" cy="2984370"/>
          </a:xfrm>
          <a:prstGeom prst="ellipse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</p:spPr>
      </p:pic>
      <p:pic>
        <p:nvPicPr>
          <p:cNvPr id="15" name="Рисунок 14" descr="http://www.proatom.ru/img/Shashukov8_ris3.gif"/>
          <p:cNvPicPr/>
          <p:nvPr/>
        </p:nvPicPr>
        <p:blipFill>
          <a:blip r:embed="rId5"/>
          <a:srcRect l="5667" t="3088" r="52777" b="55213"/>
          <a:stretch>
            <a:fillRect/>
          </a:stretch>
        </p:blipFill>
        <p:spPr bwMode="auto">
          <a:xfrm rot="877786" flipH="1">
            <a:off x="6655814" y="90658"/>
            <a:ext cx="2262106" cy="3214710"/>
          </a:xfrm>
          <a:prstGeom prst="ellipse">
            <a:avLst/>
          </a:prstGeom>
          <a:noFill/>
          <a:ln w="9525">
            <a:solidFill>
              <a:schemeClr val="tx2">
                <a:lumMod val="25000"/>
              </a:schemeClr>
            </a:solidFill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9" name="Рисунок 8" descr="БСЭ - Большая Советская Энциклопедия - чтение книги онлайн"/>
          <p:cNvPicPr/>
          <p:nvPr/>
        </p:nvPicPr>
        <p:blipFill>
          <a:blip r:embed="rId6"/>
          <a:srcRect l="4762" t="3632" r="4762" b="5569"/>
          <a:stretch>
            <a:fillRect/>
          </a:stretch>
        </p:blipFill>
        <p:spPr bwMode="auto">
          <a:xfrm rot="21231994">
            <a:off x="1090031" y="3455790"/>
            <a:ext cx="2279167" cy="3142772"/>
          </a:xfrm>
          <a:prstGeom prst="ellipse">
            <a:avLst/>
          </a:prstGeom>
          <a:noFill/>
          <a:ln w="5715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13" name="Круглая лента лицом вниз 12"/>
          <p:cNvSpPr/>
          <p:nvPr/>
        </p:nvSpPr>
        <p:spPr>
          <a:xfrm>
            <a:off x="2357422" y="214290"/>
            <a:ext cx="4429156" cy="4929222"/>
          </a:xfrm>
          <a:prstGeom prst="ellipseRibbon">
            <a:avLst>
              <a:gd name="adj1" fmla="val 74263"/>
              <a:gd name="adj2" fmla="val 50000"/>
              <a:gd name="adj3" fmla="val 12500"/>
            </a:avLst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Monotype Corsiva" pitchFamily="66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3500430" y="3286124"/>
            <a:ext cx="2143140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DeflateTop">
              <a:avLst>
                <a:gd name="adj" fmla="val 89584"/>
              </a:avLst>
            </a:prstTxWarp>
            <a:sp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Семья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Хлопиных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Monotype Corsiva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Григорий Витальевич Хлопин. . Листая страницы истории"/>
          <p:cNvPicPr>
            <a:picLocks noChangeAspect="1" noChangeArrowheads="1"/>
          </p:cNvPicPr>
          <p:nvPr/>
        </p:nvPicPr>
        <p:blipFill>
          <a:blip r:embed="rId3"/>
          <a:srcRect l="5927" t="6584" r="9553" b="2182"/>
          <a:stretch>
            <a:fillRect/>
          </a:stretch>
        </p:blipFill>
        <p:spPr bwMode="auto">
          <a:xfrm rot="614895">
            <a:off x="1799025" y="3247330"/>
            <a:ext cx="2843473" cy="3045105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20" name="Вертикальный свиток 19"/>
          <p:cNvSpPr/>
          <p:nvPr/>
        </p:nvSpPr>
        <p:spPr>
          <a:xfrm>
            <a:off x="3571868" y="0"/>
            <a:ext cx="5572132" cy="6858000"/>
          </a:xfrm>
          <a:prstGeom prst="verticalScroll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  </a:t>
            </a:r>
            <a:endParaRPr lang="ru-RU" dirty="0"/>
          </a:p>
        </p:txBody>
      </p:sp>
      <p:sp>
        <p:nvSpPr>
          <p:cNvPr id="1027" name="AutoShape 3" descr="https://im2-tub-ru.yandex.net/i?id=46511546c28f93438070d360df0f047d&amp;n=2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4286248" y="714357"/>
            <a:ext cx="4143404" cy="61436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3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ea typeface="Times New Roman" pitchFamily="18" charset="0"/>
                <a:cs typeface="Arial" pitchFamily="34" charset="0"/>
              </a:rPr>
              <a:t>Хлопин</a:t>
            </a: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ea typeface="Times New Roman" pitchFamily="18" charset="0"/>
                <a:cs typeface="Arial" pitchFamily="34" charset="0"/>
              </a:rPr>
              <a:t> Григорий Витальевич  </a:t>
            </a:r>
            <a:r>
              <a:rPr kumimoji="0" lang="ru-RU" sz="130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ea typeface="Times New Roman" pitchFamily="18" charset="0"/>
                <a:cs typeface="Arial" pitchFamily="34" charset="0"/>
              </a:rPr>
              <a:t>из семьи священника  </a:t>
            </a:r>
            <a:r>
              <a:rPr kumimoji="0" lang="ru-RU" sz="130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ea typeface="Times New Roman" pitchFamily="18" charset="0"/>
                <a:cs typeface="Arial" pitchFamily="34" charset="0"/>
              </a:rPr>
              <a:t>Рождество-Богородицкой</a:t>
            </a:r>
            <a:r>
              <a:rPr kumimoji="0" lang="ru-RU" sz="130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ea typeface="Times New Roman" pitchFamily="18" charset="0"/>
                <a:cs typeface="Arial" pitchFamily="34" charset="0"/>
              </a:rPr>
              <a:t> церкви и преподавателя </a:t>
            </a:r>
            <a:r>
              <a:rPr kumimoji="0" lang="ru-RU" sz="130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ea typeface="Times New Roman" pitchFamily="18" charset="0"/>
                <a:cs typeface="Arial" pitchFamily="34" charset="0"/>
              </a:rPr>
              <a:t>Добрянского</a:t>
            </a:r>
            <a:r>
              <a:rPr kumimoji="0" lang="ru-RU" sz="130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ea typeface="Times New Roman" pitchFamily="18" charset="0"/>
                <a:cs typeface="Arial" pitchFamily="34" charset="0"/>
              </a:rPr>
              <a:t> «девического училища». Первоначально Гриша избрал пастырскую стезю, но ушёл с четвёртого курса духовной семинарии, и в 1882 г. окончил с золотой медалью Пермскую классическую гимназию,  поступил на естественное отделение Санкт-Петербургского университета. </a:t>
            </a:r>
            <a:endParaRPr kumimoji="0" lang="ru-RU" sz="1300" i="0" u="none" strike="noStrike" cap="none" normalizeH="0" baseline="0" dirty="0" smtClean="0">
              <a:ln>
                <a:noFill/>
              </a:ln>
              <a:solidFill>
                <a:schemeClr val="tx2">
                  <a:lumMod val="25000"/>
                </a:schemeClr>
              </a:solidFill>
              <a:effectLst/>
              <a:ea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ea typeface="Times New Roman" pitchFamily="18" charset="0"/>
                <a:cs typeface="Arial" pitchFamily="34" charset="0"/>
              </a:rPr>
              <a:t>За связь с марксистской группой был сослан в </a:t>
            </a:r>
            <a:r>
              <a:rPr kumimoji="0" lang="ru-RU" sz="1300" i="0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ea typeface="Times New Roman" pitchFamily="18" charset="0"/>
                <a:cs typeface="Arial" pitchFamily="34" charset="0"/>
                <a:hlinkClick r:id="rId4" tooltip="Чердынь"/>
              </a:rPr>
              <a:t>Чердынь</a:t>
            </a:r>
            <a:r>
              <a:rPr kumimoji="0" lang="ru-RU" sz="130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ea typeface="Times New Roman" pitchFamily="18" charset="0"/>
                <a:cs typeface="Arial" pitchFamily="34" charset="0"/>
              </a:rPr>
              <a:t>, в 1886 году переехал в Пермь. Здесь работал лаборантом в санитарной лаборатории пермского губернского земства и редактировал «</a:t>
            </a:r>
            <a:r>
              <a:rPr kumimoji="0" lang="ru-RU" sz="130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ea typeface="Times New Roman" pitchFamily="18" charset="0"/>
                <a:cs typeface="Arial" pitchFamily="34" charset="0"/>
              </a:rPr>
              <a:t>Сборник Пермского Земства</a:t>
            </a:r>
            <a:r>
              <a:rPr kumimoji="0" lang="ru-RU" sz="130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ea typeface="Times New Roman" pitchFamily="18" charset="0"/>
                <a:cs typeface="Arial" pitchFamily="34" charset="0"/>
              </a:rPr>
              <a:t>». А весной 1890-го, по окончании срока полицейского надзора,  окончил курс медицинского факультета Московского университета. И его научная деятельность начала активно расширяться. Одна из командировок была для выяснения вреда рыболовству и здоровью побережных жителей от загрязнения  нефтью  вод Каспия и Волги. В результате была опубликована работа  «</a:t>
            </a:r>
            <a:r>
              <a:rPr kumimoji="0" lang="ru-RU" sz="130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ea typeface="Times New Roman" pitchFamily="18" charset="0"/>
                <a:cs typeface="Arial" pitchFamily="34" charset="0"/>
              </a:rPr>
              <a:t>Загрязнение проточных вод хозяйственными и фабричными отбросами и меры к его устранению</a:t>
            </a:r>
            <a:r>
              <a:rPr kumimoji="0" lang="ru-RU" sz="130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ea typeface="Times New Roman" pitchFamily="18" charset="0"/>
                <a:cs typeface="Arial" pitchFamily="34" charset="0"/>
              </a:rPr>
              <a:t>». Он производил санитарные ревизии и организовал предупредительные меры против чумы в Поволжье и на северном побережье Каспийского моря. В 1900 году Г. В. </a:t>
            </a:r>
            <a:r>
              <a:rPr kumimoji="0" lang="ru-RU" sz="130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ea typeface="Times New Roman" pitchFamily="18" charset="0"/>
                <a:cs typeface="Arial" pitchFamily="34" charset="0"/>
              </a:rPr>
              <a:t>Хлопин</a:t>
            </a:r>
            <a:r>
              <a:rPr kumimoji="0" lang="ru-RU" sz="130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ea typeface="Times New Roman" pitchFamily="18" charset="0"/>
                <a:cs typeface="Arial" pitchFamily="34" charset="0"/>
              </a:rPr>
              <a:t> опубликовал первую в России монографию, посвящённую вопросам защиты окружающей среды.</a:t>
            </a:r>
            <a:endParaRPr kumimoji="0" lang="ru-RU" sz="1300" i="0" u="none" strike="noStrike" cap="none" normalizeH="0" baseline="0" dirty="0" smtClean="0">
              <a:ln>
                <a:noFill/>
              </a:ln>
              <a:solidFill>
                <a:schemeClr val="tx2">
                  <a:lumMod val="25000"/>
                </a:schemeClr>
              </a:solidFill>
              <a:effectLst/>
            </a:endParaRPr>
          </a:p>
        </p:txBody>
      </p:sp>
      <p:pic>
        <p:nvPicPr>
          <p:cNvPr id="21" name="Рисунок 20" descr="http://metrosphera.ru/storage/site/images/15000nwgyteviqw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2643174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Общество Санк-Петербург - для Вас! . - Page 3"/>
          <p:cNvPicPr/>
          <p:nvPr/>
        </p:nvPicPr>
        <p:blipFill>
          <a:blip r:embed="rId6"/>
          <a:srcRect b="4437"/>
          <a:stretch>
            <a:fillRect/>
          </a:stretch>
        </p:blipFill>
        <p:spPr bwMode="auto">
          <a:xfrm>
            <a:off x="214282" y="1428736"/>
            <a:ext cx="2643206" cy="3643338"/>
          </a:xfrm>
          <a:prstGeom prst="ellipse">
            <a:avLst/>
          </a:prstGeom>
          <a:noFill/>
          <a:ln w="5715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2129109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1" i="1" u="none" strike="noStrike" cap="none" normalizeH="0" baseline="0" dirty="0" smtClean="0">
                <a:ln>
                  <a:noFill/>
                </a:ln>
                <a:solidFill>
                  <a:srgbClr val="4C4C4C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Пермская классическая гимназия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85720" y="5214950"/>
            <a:ext cx="48819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1863-1929 г.г.</a:t>
            </a:r>
          </a:p>
          <a:p>
            <a:r>
              <a:rPr lang="ru-RU" dirty="0" smtClean="0"/>
              <a:t>Родился</a:t>
            </a:r>
          </a:p>
          <a:p>
            <a:r>
              <a:rPr lang="ru-RU" dirty="0" smtClean="0"/>
              <a:t> в Добрянке</a:t>
            </a:r>
          </a:p>
          <a:p>
            <a:r>
              <a:rPr lang="ru-RU" dirty="0" smtClean="0"/>
              <a:t> Пермской губернии</a:t>
            </a:r>
            <a:endParaRPr lang="ru-RU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500034" y="285728"/>
            <a:ext cx="8358246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9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Из гигиенической лаборатории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9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Хлопина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9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за пять лет вышло около двадцати диссертаций и других исследований, сделанных под его руководством. Помимо большого количества научных публикаций  профессор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9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Хлопин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9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редактировал «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9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Сборник работ гигиенической лаборатории Юрьевского университета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9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», написал несколько статей для «Энциклопедического словаря Брокгауза 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9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Ефрона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9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».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90000"/>
                </a:schemeClr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9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9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1914 году Г. В. 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9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Хлопин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9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как член Горного ученого комитета, командирован на уральские заводы для изучения постановки там лечебного и санитарного дела. В годы первой мировой войны — на фронте занят организацией санитарных мероприятий в войсках и в тылу, а также изучением вопроса химической обороны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9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solidFill>
                <a:schemeClr val="tx2">
                  <a:lumMod val="90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9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9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Профессор Г. В. 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9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Хлопин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9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уделял много внимания вопросам школьной гигиены и введения физического воспитания в школах, которым также посвящены его многие публикации. Его волновали и проблемы, связанные с профессиональными заболеваниями,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90000"/>
                </a:schemeClr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9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В разные годы Григорий Витальевич возглавлял кафедры и был профессором многих медицинских научно-исследовательских и учебных учреждений. Всего за годы своей научной деятельности  опубликовал около 140 работ. Под редакцией учёного издано около 20 научных сборников. Он занял ведущее место в числе  русских гигиенистов конца XIX — начала XX века.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2">
                  <a:lumMod val="90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785786" y="5214950"/>
            <a:ext cx="7286676" cy="1323439"/>
          </a:xfrm>
          <a:prstGeom prst="rect">
            <a:avLst/>
          </a:prstGeom>
          <a:solidFill>
            <a:schemeClr val="tx2">
              <a:lumMod val="90000"/>
            </a:schemeClr>
          </a:solidFill>
          <a:ln w="9525">
            <a:noFill/>
            <a:miter lim="800000"/>
            <a:headEnd/>
            <a:tailEnd/>
          </a:ln>
          <a:effectLst>
            <a:softEdge rad="127000"/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1927 г. получил звание «Заслуженный деятель науки РСФСР».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Его избрали Почетным членом Лондонского королевского санитарного института и членом немецкого общества естествоиспытателей.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Вертикальный свиток 16"/>
          <p:cNvSpPr/>
          <p:nvPr/>
        </p:nvSpPr>
        <p:spPr>
          <a:xfrm>
            <a:off x="4071934" y="0"/>
            <a:ext cx="4929222" cy="6858000"/>
          </a:xfrm>
          <a:prstGeom prst="verticalScroll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r>
              <a:rPr lang="ru-RU" dirty="0" smtClean="0"/>
              <a:t> </a:t>
            </a:r>
            <a:r>
              <a:rPr lang="en-US" dirty="0" smtClean="0"/>
              <a:t>      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 flipH="1">
            <a:off x="0" y="2786058"/>
            <a:ext cx="192879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1027" name="AutoShape 3" descr="https://im2-tub-ru.yandex.net/i?id=46511546c28f93438070d360df0f047d&amp;n=2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5" name="Рисунок 14" descr="http://www.proatom.ru/img/Shashukov8_ris3.gif"/>
          <p:cNvPicPr/>
          <p:nvPr/>
        </p:nvPicPr>
        <p:blipFill>
          <a:blip r:embed="rId3"/>
          <a:srcRect l="5667" t="3088" r="52777" b="55213"/>
          <a:stretch>
            <a:fillRect/>
          </a:stretch>
        </p:blipFill>
        <p:spPr bwMode="auto">
          <a:xfrm rot="20808705">
            <a:off x="1098755" y="1183413"/>
            <a:ext cx="2659251" cy="3881939"/>
          </a:xfrm>
          <a:prstGeom prst="roundRect">
            <a:avLst/>
          </a:prstGeom>
          <a:noFill/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softEdge rad="317500"/>
          </a:effectLst>
        </p:spPr>
      </p:pic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4714876" y="714356"/>
            <a:ext cx="3643338" cy="5509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Екатерина Александровна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Кавадерова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из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династии учёных лесоводов уральских горных заводов стала  женой Григория Витальевича.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 В записках Горного ученого комитета за 1868 г.  есть упоминание об отце Екатерины, коллежском асессоре  Александре Петровиче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Кавадерове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связи с выплатой ему гонорара за статью, опубликованную в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« Горном журнале».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Девушка закончила словесно-исторический и физико-математический факультеты Высших женских курсов в Санкт-Петербурге.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пору Пермской ссылки мужа  занималась журналистикой, по возвращению в  Санкт-Петербург - благотворительностью.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571472" y="5500702"/>
            <a:ext cx="35719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1865-1945.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Родилась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г.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Златоустье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Пермской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губернии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40000"/>
                  <a:lumOff val="60000"/>
                </a:schemeClr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  </a:t>
            </a:r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 flipH="1">
            <a:off x="0" y="2786058"/>
            <a:ext cx="19287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1027" name="AutoShape 3" descr="https://im2-tub-ru.yandex.net/i?id=46511546c28f93438070d360df0f047d&amp;n=2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9" name="Рисунок 8" descr="БСЭ - Большая Советская Энциклопедия - чтение книги онлайн"/>
          <p:cNvPicPr/>
          <p:nvPr/>
        </p:nvPicPr>
        <p:blipFill>
          <a:blip r:embed="rId3"/>
          <a:srcRect l="4762" t="3632" r="4762" b="5569"/>
          <a:stretch>
            <a:fillRect/>
          </a:stretch>
        </p:blipFill>
        <p:spPr bwMode="auto">
          <a:xfrm>
            <a:off x="214282" y="214290"/>
            <a:ext cx="2857520" cy="4000528"/>
          </a:xfrm>
          <a:prstGeom prst="ellipse">
            <a:avLst/>
          </a:prstGeom>
          <a:noFill/>
          <a:ln w="57150">
            <a:solidFill>
              <a:schemeClr val="accent2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071802" y="857232"/>
            <a:ext cx="17859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40000"/>
                  <a:lumOff val="60000"/>
                </a:schemeClr>
              </a:solidFill>
              <a:effectLst/>
              <a:latin typeface="Arial" pitchFamily="34" charset="0"/>
            </a:endParaRPr>
          </a:p>
        </p:txBody>
      </p:sp>
      <p:pic>
        <p:nvPicPr>
          <p:cNvPr id="20" name="Рисунок 19" descr="http://www.proatom.ru/img/Shashukov8_ris3.gif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00364" y="1714488"/>
            <a:ext cx="1643074" cy="2709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sp>
        <p:nvSpPr>
          <p:cNvPr id="22" name="Вертикальный свиток 21"/>
          <p:cNvSpPr/>
          <p:nvPr/>
        </p:nvSpPr>
        <p:spPr>
          <a:xfrm>
            <a:off x="4071934" y="0"/>
            <a:ext cx="5072066" cy="6858000"/>
          </a:xfrm>
          <a:prstGeom prst="verticalScroll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2772" name="Picture 4" descr="Мемориальная доска В.Г.Хлопину - Санкт-Петербург"/>
          <p:cNvPicPr>
            <a:picLocks noChangeAspect="1" noChangeArrowheads="1"/>
          </p:cNvPicPr>
          <p:nvPr/>
        </p:nvPicPr>
        <p:blipFill>
          <a:blip r:embed="rId5"/>
          <a:srcRect l="2949" t="4945" r="6371" b="6043"/>
          <a:stretch>
            <a:fillRect/>
          </a:stretch>
        </p:blipFill>
        <p:spPr bwMode="auto">
          <a:xfrm>
            <a:off x="2071670" y="4000504"/>
            <a:ext cx="1949993" cy="2857496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23" name="Прямоугольник 22"/>
          <p:cNvSpPr/>
          <p:nvPr/>
        </p:nvSpPr>
        <p:spPr>
          <a:xfrm>
            <a:off x="142844" y="4714884"/>
            <a:ext cx="17859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 1890-1950</a:t>
            </a:r>
            <a:endParaRPr lang="ru-RU" dirty="0" smtClean="0"/>
          </a:p>
          <a:p>
            <a:r>
              <a:rPr lang="ru-RU" dirty="0" smtClean="0"/>
              <a:t>       Родился </a:t>
            </a:r>
            <a:r>
              <a:rPr lang="ru-RU" dirty="0" smtClean="0"/>
              <a:t>в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smtClean="0"/>
              <a:t>       </a:t>
            </a:r>
            <a:r>
              <a:rPr lang="ru-RU" dirty="0" smtClean="0"/>
              <a:t>   Перми</a:t>
            </a:r>
            <a:endParaRPr lang="ru-RU" dirty="0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4786314" y="714356"/>
            <a:ext cx="3643338" cy="569386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Сын Виталий вошёл в число учеников Вернадского и стал родоначальником русской радиохимической школы.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40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        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Во время Великой отечественной войны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Виталий  Григорьевич выполнял функции заместителя председателя Комиссии по мобилизации ресурсов Приволжья 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Прикамья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председателя её химической секции.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  Курс лекций по радиохимии лёг в основу обширной монографии по химии радиоактивных веществ.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Многие годы он являлся членом Редакционного совета Химико-технического издательства («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Химтеорет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»), ответственным редактором журнала «Успехи химии» и состоял в редакционных коллегиях журналов: «Доклады Академии Наук СССР», «Известия Академии Наук СССР (Отделение химических наук)», «Журнал общей химии» и «Журнал физической химии».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  Многие его ученики стали создателями собственных научных направлений и школ.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Виталий Григорьевич - академик АН СССР, член-корреспондент,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Герой социалистического труда.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 descr="Могила Хлопина Н.Г., фото Олега Ишутина, 2013 г."/>
          <p:cNvPicPr/>
          <p:nvPr/>
        </p:nvPicPr>
        <p:blipFill>
          <a:blip r:embed="rId3"/>
          <a:srcRect l="40027" t="10826" r="29986" b="12844"/>
          <a:stretch>
            <a:fillRect/>
          </a:stretch>
        </p:blipFill>
        <p:spPr bwMode="auto">
          <a:xfrm>
            <a:off x="6857984" y="3000372"/>
            <a:ext cx="2286016" cy="3857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  </a:t>
            </a:r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 flipH="1">
            <a:off x="0" y="2786058"/>
            <a:ext cx="19287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1027" name="AutoShape 3" descr="https://im2-tub-ru.yandex.net/i?id=46511546c28f93438070d360df0f047d&amp;n=2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2770" name="Picture 2" descr="Хлопин, Николай Григорьевич QuickiWiki"/>
          <p:cNvPicPr>
            <a:picLocks noChangeAspect="1" noChangeArrowheads="1"/>
          </p:cNvPicPr>
          <p:nvPr/>
        </p:nvPicPr>
        <p:blipFill>
          <a:blip r:embed="rId4"/>
          <a:srcRect l="3750" r="6249"/>
          <a:stretch>
            <a:fillRect/>
          </a:stretch>
        </p:blipFill>
        <p:spPr bwMode="auto">
          <a:xfrm rot="193262" flipH="1">
            <a:off x="4822852" y="361874"/>
            <a:ext cx="2820677" cy="3922665"/>
          </a:xfrm>
          <a:prstGeom prst="ellipse">
            <a:avLst/>
          </a:prstGeom>
          <a:noFill/>
          <a:ln w="57150">
            <a:solidFill>
              <a:schemeClr val="tx2">
                <a:lumMod val="50000"/>
              </a:schemeClr>
            </a:solidFill>
          </a:ln>
        </p:spPr>
      </p:pic>
      <p:sp>
        <p:nvSpPr>
          <p:cNvPr id="18" name="Прямоугольник 17"/>
          <p:cNvSpPr/>
          <p:nvPr/>
        </p:nvSpPr>
        <p:spPr>
          <a:xfrm>
            <a:off x="3500430" y="1"/>
            <a:ext cx="28575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" name="Вертикальный свиток 21"/>
          <p:cNvSpPr/>
          <p:nvPr/>
        </p:nvSpPr>
        <p:spPr>
          <a:xfrm>
            <a:off x="142844" y="428604"/>
            <a:ext cx="5143504" cy="4714908"/>
          </a:xfrm>
          <a:prstGeom prst="verticalScroll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4714876" y="4500571"/>
            <a:ext cx="21431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Родился </a:t>
            </a:r>
            <a:r>
              <a:rPr lang="ru-RU" dirty="0" smtClean="0"/>
              <a:t>в </a:t>
            </a:r>
          </a:p>
          <a:p>
            <a:r>
              <a:rPr lang="ru-RU" dirty="0" smtClean="0"/>
              <a:t>     г</a:t>
            </a:r>
            <a:r>
              <a:rPr lang="ru-RU" dirty="0" smtClean="0"/>
              <a:t>. Юрьеве</a:t>
            </a:r>
            <a:r>
              <a:rPr lang="ru-RU" dirty="0" smtClean="0"/>
              <a:t>,</a:t>
            </a:r>
          </a:p>
          <a:p>
            <a:r>
              <a:rPr lang="ru-RU" dirty="0" smtClean="0"/>
              <a:t>  </a:t>
            </a:r>
            <a:r>
              <a:rPr lang="ru-RU" dirty="0" err="1" smtClean="0"/>
              <a:t>Лифляндская</a:t>
            </a:r>
            <a:r>
              <a:rPr lang="ru-RU" dirty="0" smtClean="0"/>
              <a:t> </a:t>
            </a:r>
            <a:r>
              <a:rPr lang="ru-RU" dirty="0"/>
              <a:t>губерния Российской империи</a:t>
            </a: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857224" y="1071546"/>
            <a:ext cx="3643338" cy="397031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Второй сын - Николай Григорьевич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Хлопин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 стал основоположником школы эволюционной гистологии.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/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Академик АМН СССР, генерал-майор медицинской службы. 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За свои работы в области  злокачественных опухолей в 1947 г.  стал лауреатом Государственной премии СССР.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itchFamily="34" charset="0"/>
                <a:ea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elvetica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itchFamily="34" charset="0"/>
                <a:ea typeface="Times New Roman" pitchFamily="18" charset="0"/>
              </a:rPr>
              <a:t>Награжден орденом Ленина,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itchFamily="34" charset="0"/>
                <a:ea typeface="Times New Roman" pitchFamily="18" charset="0"/>
              </a:rPr>
              <a:t> 3 др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угими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itchFamily="34" charset="0"/>
                <a:ea typeface="Times New Roman" pitchFamily="18" charset="0"/>
              </a:rPr>
              <a:t> орденами,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itchFamily="34" charset="0"/>
                <a:ea typeface="Times New Roman" pitchFamily="18" charset="0"/>
              </a:rPr>
              <a:t> а также медалями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62" name="Picture 2" descr="http://real-urra.narod.ru/olderfiles/1/94c41fcf6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71538" y="1214423"/>
            <a:ext cx="657229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800" i="1" dirty="0" smtClean="0"/>
              <a:t>О вы, которых ожидает</a:t>
            </a:r>
          </a:p>
          <a:p>
            <a:pPr fontAlgn="base"/>
            <a:r>
              <a:rPr lang="ru-RU" sz="2800" i="1" dirty="0" smtClean="0"/>
              <a:t>Отечество от недр своих</a:t>
            </a:r>
          </a:p>
          <a:p>
            <a:pPr fontAlgn="base"/>
            <a:r>
              <a:rPr lang="ru-RU" sz="2800" i="1" dirty="0" smtClean="0"/>
              <a:t>И видеть таковых желает,</a:t>
            </a:r>
          </a:p>
          <a:p>
            <a:pPr fontAlgn="base"/>
            <a:r>
              <a:rPr lang="ru-RU" sz="2800" i="1" dirty="0" smtClean="0"/>
              <a:t>Каких зовет от стран чужих,</a:t>
            </a:r>
          </a:p>
          <a:p>
            <a:pPr fontAlgn="base"/>
            <a:r>
              <a:rPr lang="ru-RU" sz="2800" i="1" dirty="0" smtClean="0"/>
              <a:t>О, ваши дни благословенны!</a:t>
            </a:r>
          </a:p>
          <a:p>
            <a:pPr fontAlgn="base"/>
            <a:r>
              <a:rPr lang="ru-RU" sz="2800" i="1" dirty="0" smtClean="0"/>
              <a:t>Дерзайте ныне ободрены</a:t>
            </a:r>
          </a:p>
          <a:p>
            <a:pPr fontAlgn="base"/>
            <a:r>
              <a:rPr lang="ru-RU" sz="2800" i="1" dirty="0" smtClean="0"/>
              <a:t>Раченьем вашим показать,</a:t>
            </a:r>
          </a:p>
          <a:p>
            <a:pPr fontAlgn="base"/>
            <a:r>
              <a:rPr lang="ru-RU" sz="2800" i="1" dirty="0" smtClean="0"/>
              <a:t>Что может собственных Платонов</a:t>
            </a:r>
          </a:p>
          <a:p>
            <a:pPr fontAlgn="base"/>
            <a:r>
              <a:rPr lang="ru-RU" sz="2800" i="1" dirty="0" smtClean="0"/>
              <a:t>И быстрых разумом Невтонов</a:t>
            </a:r>
          </a:p>
          <a:p>
            <a:pPr fontAlgn="base"/>
            <a:r>
              <a:rPr lang="ru-RU" sz="2800" i="1" dirty="0" smtClean="0"/>
              <a:t>Российская земля </a:t>
            </a:r>
            <a:r>
              <a:rPr lang="ru-RU" sz="2800" i="1" dirty="0" smtClean="0"/>
              <a:t>рождать.    </a:t>
            </a:r>
          </a:p>
          <a:p>
            <a:pPr fontAlgn="base"/>
            <a:r>
              <a:rPr lang="ru-RU" sz="2800" i="1" dirty="0" smtClean="0"/>
              <a:t> </a:t>
            </a:r>
            <a:r>
              <a:rPr lang="ru-RU" sz="2800" i="1" dirty="0" smtClean="0"/>
              <a:t>                                                Ломоносов</a:t>
            </a:r>
            <a:endParaRPr lang="ru-RU" sz="2800" i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417</TotalTime>
  <Words>373</Words>
  <Application>Microsoft Office PowerPoint</Application>
  <PresentationFormat>Экран (4:3)</PresentationFormat>
  <Paragraphs>79</Paragraphs>
  <Slides>9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Литейная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PGFA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Библиотека</dc:creator>
  <cp:lastModifiedBy>Библиотека</cp:lastModifiedBy>
  <cp:revision>49</cp:revision>
  <dcterms:created xsi:type="dcterms:W3CDTF">2015-06-17T08:48:05Z</dcterms:created>
  <dcterms:modified xsi:type="dcterms:W3CDTF">2015-06-18T08:33:59Z</dcterms:modified>
</cp:coreProperties>
</file>