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7" r:id="rId3"/>
    <p:sldId id="260" r:id="rId4"/>
    <p:sldId id="262" r:id="rId5"/>
    <p:sldId id="263" r:id="rId6"/>
    <p:sldId id="268" r:id="rId7"/>
    <p:sldId id="264" r:id="rId8"/>
    <p:sldId id="261" r:id="rId9"/>
    <p:sldId id="267" r:id="rId10"/>
    <p:sldId id="266" r:id="rId11"/>
    <p:sldId id="265" r:id="rId12"/>
    <p:sldId id="271" r:id="rId13"/>
    <p:sldId id="269" r:id="rId14"/>
    <p:sldId id="270" r:id="rId15"/>
    <p:sldId id="272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446E-3DAA-4A7B-92B9-06BFC992A5D8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0EB8-0793-4046-884F-E851A4279D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446E-3DAA-4A7B-92B9-06BFC992A5D8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0EB8-0793-4046-884F-E851A4279D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446E-3DAA-4A7B-92B9-06BFC992A5D8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0EB8-0793-4046-884F-E851A4279D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446E-3DAA-4A7B-92B9-06BFC992A5D8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0EB8-0793-4046-884F-E851A4279D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446E-3DAA-4A7B-92B9-06BFC992A5D8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0EB8-0793-4046-884F-E851A4279D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446E-3DAA-4A7B-92B9-06BFC992A5D8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0EB8-0793-4046-884F-E851A4279D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446E-3DAA-4A7B-92B9-06BFC992A5D8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0EB8-0793-4046-884F-E851A4279D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446E-3DAA-4A7B-92B9-06BFC992A5D8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0EB8-0793-4046-884F-E851A4279D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446E-3DAA-4A7B-92B9-06BFC992A5D8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0EB8-0793-4046-884F-E851A4279D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446E-3DAA-4A7B-92B9-06BFC992A5D8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0EB8-0793-4046-884F-E851A4279D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446E-3DAA-4A7B-92B9-06BFC992A5D8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0EB8-0793-4046-884F-E851A4279D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A446E-3DAA-4A7B-92B9-06BFC992A5D8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50EB8-0793-4046-884F-E851A4279D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2.wdp"/><Relationship Id="rId7" Type="http://schemas.microsoft.com/office/2007/relationships/hdphoto" Target="../media/hdphoto10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image" Target="../media/image5.jpe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5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12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12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31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4.pn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NULL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2.wdp"/><Relationship Id="rId7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2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7.wdp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2.wdp"/><Relationship Id="rId7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3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6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60440"/>
            <a:ext cx="2339643" cy="222673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75656" y="476672"/>
            <a:ext cx="32403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Пермская </a:t>
            </a: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государственная</a:t>
            </a: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фармацевтическая</a:t>
            </a: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академия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1036" name="Picture 12" descr="Празднование 75-летия Победы в Великой Отечественной войне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71095"/>
            <a:ext cx="1574086" cy="162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5194" y="2420888"/>
            <a:ext cx="8998806" cy="2649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ln w="6350" cap="flat" cmpd="sng" algn="ctr">
                  <a:solidFill>
                    <a:srgbClr val="AFABAB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Бессмертный полк Пермской фармацевтической </a:t>
            </a:r>
            <a:r>
              <a:rPr lang="ru-RU" sz="4000" b="1" dirty="0" smtClean="0">
                <a:ln w="6350" cap="flat" cmpd="sng" algn="ctr">
                  <a:solidFill>
                    <a:srgbClr val="AFABAB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академии: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500" b="1" dirty="0" smtClean="0">
                <a:ln w="6350" cap="flat" cmpd="sng" algn="ctr">
                  <a:solidFill>
                    <a:srgbClr val="AFABAB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Выпускники </a:t>
            </a:r>
            <a:r>
              <a:rPr lang="ru-RU" sz="2500" b="1" dirty="0" smtClean="0">
                <a:ln w="6350" cap="flat" cmpd="sng" algn="ctr">
                  <a:solidFill>
                    <a:srgbClr val="AFABAB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участники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500" b="1" dirty="0" smtClean="0">
                <a:ln w="6350" cap="flat" cmpd="sng" algn="ctr">
                  <a:solidFill>
                    <a:srgbClr val="AFABAB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Великой Отечественной войны</a:t>
            </a:r>
            <a:endParaRPr lang="ru-RU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937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saturation sat="66000"/>
                    </a14:imgEffect>
                    <a14:imgEffect>
                      <a14:brightnessContrast bright="6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alpha val="36000"/>
              </a:schemeClr>
            </a:glow>
          </a:effectLst>
        </p:spPr>
      </p:pic>
      <p:pic>
        <p:nvPicPr>
          <p:cNvPr id="5" name="Рисунок 4" descr="staraya-bumaga-102.jpg"/>
          <p:cNvPicPr>
            <a:picLocks noChangeAspect="1"/>
          </p:cNvPicPr>
          <p:nvPr/>
        </p:nvPicPr>
        <p:blipFill>
          <a:blip r:embed="rId4"/>
          <a:srcRect l="48521" r="2663"/>
          <a:stretch>
            <a:fillRect/>
          </a:stretch>
        </p:blipFill>
        <p:spPr>
          <a:xfrm>
            <a:off x="4429124" y="785794"/>
            <a:ext cx="4714876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AutoShape 2" descr="https://rbsmi.ru/upload/iblock/833/8330d8b81aa0cfaf93b19636f884c8b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581440" y="958675"/>
            <a:ext cx="4429124" cy="41985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sz="3100" b="1" dirty="0">
                <a:latin typeface="Arial Black" pitchFamily="34" charset="0"/>
                <a:ea typeface="MS Mincho" pitchFamily="49" charset="-128"/>
              </a:rPr>
              <a:t>Тарасов Федор Романович</a:t>
            </a:r>
          </a:p>
          <a:p>
            <a:pPr algn="ctr">
              <a:buFont typeface="Arial" pitchFamily="34" charset="0"/>
              <a:buNone/>
            </a:pPr>
            <a:r>
              <a:rPr lang="ru-RU" sz="2600" b="1" dirty="0" smtClean="0">
                <a:latin typeface="Arial Black" pitchFamily="34" charset="0"/>
                <a:ea typeface="MS Mincho" pitchFamily="49" charset="-128"/>
              </a:rPr>
              <a:t>(выпуск 1939г.)</a:t>
            </a:r>
          </a:p>
          <a:p>
            <a:pPr marL="0" indent="0" algn="ctr">
              <a:buFont typeface="Arial" pitchFamily="34" charset="0"/>
              <a:buNone/>
            </a:pPr>
            <a:endParaRPr lang="ru-RU" sz="1400" b="1" dirty="0" smtClean="0">
              <a:latin typeface="Arial Black" pitchFamily="34" charset="0"/>
              <a:ea typeface="MS Mincho" pitchFamily="49" charset="-128"/>
            </a:endParaRPr>
          </a:p>
          <a:p>
            <a:pPr marL="0" indent="0" algn="ctr">
              <a:buFont typeface="Arial" pitchFamily="34" charset="0"/>
              <a:buNone/>
            </a:pPr>
            <a:endParaRPr lang="ru-RU" sz="1400" b="1" dirty="0" smtClean="0">
              <a:latin typeface="Arial Black" pitchFamily="34" charset="0"/>
              <a:ea typeface="MS Mincho" pitchFamily="49" charset="-128"/>
            </a:endParaRPr>
          </a:p>
          <a:p>
            <a:pPr marL="0" indent="0" algn="ctr">
              <a:buNone/>
            </a:pPr>
            <a:r>
              <a:rPr lang="ru-RU" sz="2600" b="1" dirty="0"/>
              <a:t>С августа 1941г. состоял начальником медицинского снабжения 195-й стрелковой дивизии 5-й Армии Юго-Западного фронта. В декабре 1941г. Федор Романович возглавил аптеку хирургического подвижного полевого госпиталя № 751 68-й Армии. С 68-й Армией в составе госпиталя прошел всю </a:t>
            </a:r>
            <a:r>
              <a:rPr lang="ru-RU" sz="2600" b="1" dirty="0" smtClean="0"/>
              <a:t>войну</a:t>
            </a:r>
            <a:endParaRPr lang="ru-RU" sz="2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042924" y="-34148"/>
            <a:ext cx="5101076" cy="675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500" dirty="0">
                <a:ln w="10160" cap="flat" cmpd="sng" algn="ctr">
                  <a:solidFill>
                    <a:srgbClr val="7F7F7F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75-летию Победы</a:t>
            </a:r>
            <a:endParaRPr lang="ru-RU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8793" y="6464146"/>
            <a:ext cx="8998806" cy="42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n w="6350" cap="flat" cmpd="sng" algn="ctr">
                  <a:solidFill>
                    <a:srgbClr val="AFABAB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Бессмертный полк Пермской фармацевтической академии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99319">
            <a:off x="212266" y="3676347"/>
            <a:ext cx="4146167" cy="2324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 rot="20799319">
            <a:off x="875965" y="4373756"/>
            <a:ext cx="342655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«проделала </a:t>
            </a:r>
            <a:r>
              <a:rPr lang="ru-RU" sz="1500" i="1" dirty="0">
                <a:latin typeface="Times New Roman" panose="02020603050405020304" pitchFamily="18" charset="0"/>
                <a:ea typeface="Calibri" panose="020F0502020204030204" pitchFamily="34" charset="0"/>
              </a:rPr>
              <a:t>большую работу по исследованию различного рода медикаментов и обеспечила снабжение войск и ветучреждений фронта доброкачественным </a:t>
            </a:r>
            <a:r>
              <a:rPr lang="ru-RU" sz="15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ветимуществом» </a:t>
            </a:r>
            <a:endParaRPr lang="ru-RU" sz="1500" i="1" dirty="0"/>
          </a:p>
        </p:txBody>
      </p:sp>
      <p:pic>
        <p:nvPicPr>
          <p:cNvPr id="17" name="Рисунок 16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549"/>
          <a:stretch/>
        </p:blipFill>
        <p:spPr bwMode="auto">
          <a:xfrm>
            <a:off x="890593" y="270175"/>
            <a:ext cx="2538412" cy="2886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561720" y="4753531"/>
            <a:ext cx="43611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«…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Самые тяжелые воспоминания оставили окружения. Чтобы вырваться из кольца окружения приходилось брать в руки винтовку или автомат всем, независимо от его специальности, пола и возраста, кто способен держать </a:t>
            </a:r>
            <a:r>
              <a:rPr lang="ru-RU" sz="16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оружие…»</a:t>
            </a:r>
            <a:endParaRPr lang="ru-RU" sz="1600" dirty="0"/>
          </a:p>
        </p:txBody>
      </p:sp>
      <p:pic>
        <p:nvPicPr>
          <p:cNvPr id="16" name="Объект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saturation sat="66000"/>
                    </a14:imgEffect>
                    <a14:imgEffect>
                      <a14:brightnessContrast bright="6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alpha val="36000"/>
              </a:schemeClr>
            </a:glow>
          </a:effectLst>
        </p:spPr>
      </p:pic>
      <p:pic>
        <p:nvPicPr>
          <p:cNvPr id="18" name="Рисунок 17" descr="staraya-bumaga-102.jpg"/>
          <p:cNvPicPr>
            <a:picLocks noChangeAspect="1"/>
          </p:cNvPicPr>
          <p:nvPr/>
        </p:nvPicPr>
        <p:blipFill>
          <a:blip r:embed="rId4"/>
          <a:srcRect l="48521" r="2663"/>
          <a:stretch>
            <a:fillRect/>
          </a:stretch>
        </p:blipFill>
        <p:spPr>
          <a:xfrm>
            <a:off x="4429124" y="785794"/>
            <a:ext cx="4714876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AutoShape 2" descr="https://rbsmi.ru/upload/iblock/833/8330d8b81aa0cfaf93b19636f884c8b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Содержимое 2"/>
          <p:cNvSpPr txBox="1">
            <a:spLocks/>
          </p:cNvSpPr>
          <p:nvPr/>
        </p:nvSpPr>
        <p:spPr>
          <a:xfrm>
            <a:off x="4581440" y="958675"/>
            <a:ext cx="4429124" cy="4990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sz="3100" b="1" dirty="0" err="1">
                <a:latin typeface="Arial Black" pitchFamily="34" charset="0"/>
                <a:ea typeface="MS Mincho" pitchFamily="49" charset="-128"/>
              </a:rPr>
              <a:t>Пленкина</a:t>
            </a:r>
            <a:r>
              <a:rPr lang="ru-RU" sz="3100" b="1" dirty="0">
                <a:latin typeface="Arial Black" pitchFamily="34" charset="0"/>
                <a:ea typeface="MS Mincho" pitchFamily="49" charset="-128"/>
              </a:rPr>
              <a:t> (Лифшиц) Валентина Ивановна</a:t>
            </a:r>
          </a:p>
          <a:p>
            <a:pPr algn="ctr">
              <a:buFont typeface="Arial" pitchFamily="34" charset="0"/>
              <a:buNone/>
            </a:pPr>
            <a:r>
              <a:rPr lang="ru-RU" sz="2600" b="1" dirty="0" smtClean="0">
                <a:latin typeface="Arial Black" pitchFamily="34" charset="0"/>
                <a:ea typeface="MS Mincho" pitchFamily="49" charset="-128"/>
              </a:rPr>
              <a:t>(выпуск 1942г.)</a:t>
            </a:r>
          </a:p>
          <a:p>
            <a:pPr marL="0" indent="0" algn="ctr">
              <a:buFont typeface="Arial" pitchFamily="34" charset="0"/>
              <a:buNone/>
            </a:pPr>
            <a:endParaRPr lang="ru-RU" sz="1400" b="1" dirty="0" smtClean="0">
              <a:latin typeface="Arial Black" pitchFamily="34" charset="0"/>
              <a:ea typeface="MS Mincho" pitchFamily="49" charset="-128"/>
            </a:endParaRPr>
          </a:p>
          <a:p>
            <a:pPr marL="0" indent="0" algn="ctr">
              <a:buFont typeface="Arial" pitchFamily="34" charset="0"/>
              <a:buNone/>
            </a:pPr>
            <a:endParaRPr lang="ru-RU" sz="1400" b="1" dirty="0" smtClean="0">
              <a:latin typeface="Arial Black" pitchFamily="34" charset="0"/>
              <a:ea typeface="MS Mincho" pitchFamily="49" charset="-128"/>
            </a:endParaRPr>
          </a:p>
          <a:p>
            <a:pPr marL="0" indent="0" algn="ctr">
              <a:buNone/>
            </a:pPr>
            <a:r>
              <a:rPr lang="ru-RU" sz="2500" b="1" dirty="0" smtClean="0"/>
              <a:t>8 </a:t>
            </a:r>
            <a:r>
              <a:rPr lang="ru-RU" sz="2500" b="1" dirty="0"/>
              <a:t>июня 1942г. была мобилизована в ряды РККА, направлена в г. Свердловск в распоряжение Уральского военного округа. Из г</a:t>
            </a:r>
            <a:r>
              <a:rPr lang="ru-RU" sz="2500" b="1" dirty="0" smtClean="0"/>
              <a:t>. Свердловска, с эшелоном, </a:t>
            </a:r>
            <a:r>
              <a:rPr lang="ru-RU" sz="2500" b="1" dirty="0"/>
              <a:t>была направлена в 8-ю Армию начальником медицинского снабжения отдельной роты медицинского усиления (ОРМУ-36). </a:t>
            </a:r>
            <a:r>
              <a:rPr lang="ru-RU" sz="2500" b="1" dirty="0" smtClean="0"/>
              <a:t>Затем </a:t>
            </a:r>
            <a:r>
              <a:rPr lang="ru-RU" sz="2500" b="1" dirty="0"/>
              <a:t>Валентина Ивановна служила помощником начальника аптечного склада </a:t>
            </a:r>
            <a:r>
              <a:rPr lang="ru-RU" sz="2500" b="1" dirty="0" err="1"/>
              <a:t>Волховского</a:t>
            </a:r>
            <a:r>
              <a:rPr lang="ru-RU" sz="2500" b="1" dirty="0"/>
              <a:t> – Ленинградского фронта и начальником аптеки полевого госпиталя №138 того же фронта. Участвовала в прорыве блокады </a:t>
            </a:r>
            <a:r>
              <a:rPr lang="ru-RU" sz="2500" b="1" dirty="0" smtClean="0"/>
              <a:t>Ленинграда </a:t>
            </a:r>
            <a:endParaRPr lang="ru-RU" sz="25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042924" y="-34148"/>
            <a:ext cx="5101076" cy="675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500" dirty="0">
                <a:ln w="10160" cap="flat" cmpd="sng" algn="ctr">
                  <a:solidFill>
                    <a:srgbClr val="7F7F7F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75-летию Победы</a:t>
            </a:r>
            <a:endParaRPr lang="ru-RU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33"/>
          <a:stretch/>
        </p:blipFill>
        <p:spPr bwMode="auto">
          <a:xfrm rot="1044422">
            <a:off x="777411" y="309486"/>
            <a:ext cx="2497711" cy="3409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Картинки по запросу &quot;лист фон&quot;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8"/>
          <a:stretch/>
        </p:blipFill>
        <p:spPr bwMode="auto">
          <a:xfrm rot="20308129">
            <a:off x="241291" y="3958104"/>
            <a:ext cx="3952690" cy="230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20308129">
            <a:off x="804819" y="4032008"/>
            <a:ext cx="3214767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ОРМУ – отдельная часть медицинской службы армии (фронта), имевшая в своем составе группы медицинского персонала различных специальностей, с соответствующим оснащением, предназначенные для усиления этапов медицинской эвакуации или специализации лечебных </a:t>
            </a:r>
            <a:r>
              <a:rPr lang="ru-RU" sz="2000" i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учреждений </a:t>
            </a:r>
            <a:r>
              <a:rPr lang="ru-RU" sz="2000" i="1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общего </a:t>
            </a:r>
            <a:r>
              <a:rPr lang="ru-RU" sz="2000" i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назначения </a:t>
            </a:r>
            <a:endParaRPr lang="ru-RU" sz="2000" i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18793" y="6464146"/>
            <a:ext cx="8998806" cy="42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n w="6350" cap="flat" cmpd="sng" algn="ctr">
                  <a:solidFill>
                    <a:srgbClr val="AFABAB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Бессмертный полк Пермской фармацевтической академии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381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saturation sat="66000"/>
                    </a14:imgEffect>
                    <a14:imgEffect>
                      <a14:brightnessContrast bright="6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alpha val="36000"/>
              </a:schemeClr>
            </a:glow>
          </a:effectLst>
        </p:spPr>
      </p:pic>
      <p:pic>
        <p:nvPicPr>
          <p:cNvPr id="5" name="Рисунок 4" descr="staraya-bumaga-102.jpg"/>
          <p:cNvPicPr>
            <a:picLocks noChangeAspect="1"/>
          </p:cNvPicPr>
          <p:nvPr/>
        </p:nvPicPr>
        <p:blipFill>
          <a:blip r:embed="rId4"/>
          <a:srcRect l="48521" r="2663"/>
          <a:stretch>
            <a:fillRect/>
          </a:stretch>
        </p:blipFill>
        <p:spPr>
          <a:xfrm>
            <a:off x="4429124" y="785794"/>
            <a:ext cx="4714876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AutoShape 2" descr="https://rbsmi.ru/upload/iblock/833/8330d8b81aa0cfaf93b19636f884c8b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581440" y="958675"/>
            <a:ext cx="4429124" cy="468052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sz="3100" b="1" dirty="0">
                <a:latin typeface="Arial Black" pitchFamily="34" charset="0"/>
                <a:ea typeface="MS Mincho" pitchFamily="49" charset="-128"/>
              </a:rPr>
              <a:t>Тарасов </a:t>
            </a:r>
            <a:endParaRPr lang="ru-RU" sz="3100" b="1" dirty="0" smtClean="0">
              <a:latin typeface="Arial Black" pitchFamily="34" charset="0"/>
              <a:ea typeface="MS Mincho" pitchFamily="49" charset="-128"/>
            </a:endParaRPr>
          </a:p>
          <a:p>
            <a:pPr algn="ctr">
              <a:buNone/>
            </a:pPr>
            <a:r>
              <a:rPr lang="ru-RU" sz="3100" b="1" dirty="0" smtClean="0">
                <a:latin typeface="Arial Black" pitchFamily="34" charset="0"/>
                <a:ea typeface="MS Mincho" pitchFamily="49" charset="-128"/>
              </a:rPr>
              <a:t>Федор </a:t>
            </a:r>
            <a:r>
              <a:rPr lang="ru-RU" sz="3100" b="1" dirty="0">
                <a:latin typeface="Arial Black" pitchFamily="34" charset="0"/>
                <a:ea typeface="MS Mincho" pitchFamily="49" charset="-128"/>
              </a:rPr>
              <a:t>Романович</a:t>
            </a:r>
          </a:p>
          <a:p>
            <a:pPr algn="ctr">
              <a:buFont typeface="Arial" pitchFamily="34" charset="0"/>
              <a:buNone/>
            </a:pPr>
            <a:r>
              <a:rPr lang="ru-RU" sz="2600" b="1" dirty="0" smtClean="0">
                <a:latin typeface="Arial Black" pitchFamily="34" charset="0"/>
                <a:ea typeface="MS Mincho" pitchFamily="49" charset="-128"/>
              </a:rPr>
              <a:t>(выпуск 1939г.)</a:t>
            </a:r>
          </a:p>
          <a:p>
            <a:pPr marL="0" indent="0" algn="ctr">
              <a:buFont typeface="Arial" pitchFamily="34" charset="0"/>
              <a:buNone/>
            </a:pPr>
            <a:endParaRPr lang="ru-RU" sz="1400" b="1" dirty="0" smtClean="0">
              <a:latin typeface="Arial Black" pitchFamily="34" charset="0"/>
              <a:ea typeface="MS Mincho" pitchFamily="49" charset="-128"/>
            </a:endParaRPr>
          </a:p>
          <a:p>
            <a:pPr marL="0" indent="0" algn="ctr">
              <a:buFont typeface="Arial" pitchFamily="34" charset="0"/>
              <a:buNone/>
            </a:pPr>
            <a:endParaRPr lang="ru-RU" sz="1400" b="1" dirty="0" smtClean="0">
              <a:latin typeface="Arial Black" pitchFamily="34" charset="0"/>
              <a:ea typeface="MS Mincho" pitchFamily="49" charset="-128"/>
            </a:endParaRPr>
          </a:p>
          <a:p>
            <a:pPr marL="0" indent="0" algn="ctr">
              <a:buNone/>
            </a:pPr>
            <a:r>
              <a:rPr lang="ru-RU" sz="2600" b="1" dirty="0"/>
              <a:t>С августа 1941г. состоял начальником медицинского снабжения 195-й стрелковой дивизии 5-й Армии Юго-Западного фронта. В декабре 1941г. Федор Романович возглавил аптеку хирургического подвижного полевого госпиталя № 751 68-й Армии. С 68-й Армией в составе госпиталя прошел всю </a:t>
            </a:r>
            <a:r>
              <a:rPr lang="ru-RU" sz="2600" b="1" dirty="0" smtClean="0"/>
              <a:t>войну</a:t>
            </a:r>
            <a:endParaRPr lang="ru-RU" sz="2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042924" y="-34148"/>
            <a:ext cx="5101076" cy="675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500" dirty="0">
                <a:ln w="10160" cap="flat" cmpd="sng" algn="ctr">
                  <a:solidFill>
                    <a:srgbClr val="7F7F7F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75-летию Победы</a:t>
            </a:r>
            <a:endParaRPr lang="ru-RU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20799319">
            <a:off x="875965" y="4843115"/>
            <a:ext cx="34265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«» </a:t>
            </a:r>
            <a:endParaRPr lang="ru-RU" sz="1400" i="1" dirty="0"/>
          </a:p>
        </p:txBody>
      </p:sp>
      <p:pic>
        <p:nvPicPr>
          <p:cNvPr id="17" name="Рисунок 16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549"/>
          <a:stretch/>
        </p:blipFill>
        <p:spPr bwMode="auto">
          <a:xfrm>
            <a:off x="890593" y="270175"/>
            <a:ext cx="2538412" cy="2886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4" descr="Картинки по запросу &quot;лист фон&quot;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8"/>
          <a:stretch/>
        </p:blipFill>
        <p:spPr bwMode="auto">
          <a:xfrm rot="1321612">
            <a:off x="254679" y="3748365"/>
            <a:ext cx="4357659" cy="254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 rot="1325528">
            <a:off x="852138" y="3858472"/>
            <a:ext cx="366930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«…Самые тяжелые воспоминания оставили окружения. Чтобы вырваться из кольца окружения приходилось брать в руки винтовку или автомат всем, независимо от его специальности, пола и возраста, кто способен держать оружие.  Требовалось напряжение всех сил, воли и энергии, чтобы выдержать это испытание. Мне пришлось дважды участвовать в прорыве кольца окружения. ».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Из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воспоминаний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Тарасова Ф.Р.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8793" y="6464146"/>
            <a:ext cx="8998806" cy="42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n w="6350" cap="flat" cmpd="sng" algn="ctr">
                  <a:solidFill>
                    <a:srgbClr val="AFABAB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Бессмертный полк Пермской фармацевтической академии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180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saturation sat="66000"/>
                    </a14:imgEffect>
                    <a14:imgEffect>
                      <a14:brightnessContrast bright="6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alpha val="36000"/>
              </a:schemeClr>
            </a:glow>
          </a:effectLst>
        </p:spPr>
      </p:pic>
      <p:pic>
        <p:nvPicPr>
          <p:cNvPr id="5" name="Рисунок 4" descr="staraya-bumaga-102.jpg"/>
          <p:cNvPicPr>
            <a:picLocks noChangeAspect="1"/>
          </p:cNvPicPr>
          <p:nvPr/>
        </p:nvPicPr>
        <p:blipFill>
          <a:blip r:embed="rId4"/>
          <a:srcRect l="48521" r="2663"/>
          <a:stretch>
            <a:fillRect/>
          </a:stretch>
        </p:blipFill>
        <p:spPr>
          <a:xfrm>
            <a:off x="5004048" y="785794"/>
            <a:ext cx="4139952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AutoShape 2" descr="https://rbsmi.ru/upload/iblock/833/8330d8b81aa0cfaf93b19636f884c8b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5076056" y="1262217"/>
            <a:ext cx="3934508" cy="50957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100" b="1" dirty="0" err="1">
                <a:latin typeface="Arial Black" pitchFamily="34" charset="0"/>
                <a:ea typeface="MS Mincho" pitchFamily="49" charset="-128"/>
              </a:rPr>
              <a:t>Скубак</a:t>
            </a:r>
            <a:r>
              <a:rPr lang="ru-RU" sz="3100" b="1" dirty="0">
                <a:latin typeface="Arial Black" pitchFamily="34" charset="0"/>
                <a:ea typeface="MS Mincho" pitchFamily="49" charset="-128"/>
              </a:rPr>
              <a:t> </a:t>
            </a:r>
            <a:endParaRPr lang="ru-RU" sz="3100" b="1" dirty="0" smtClean="0">
              <a:latin typeface="Arial Black" pitchFamily="34" charset="0"/>
              <a:ea typeface="MS Mincho" pitchFamily="49" charset="-128"/>
            </a:endParaRPr>
          </a:p>
          <a:p>
            <a:pPr marL="0" indent="0" algn="ctr">
              <a:buNone/>
            </a:pPr>
            <a:r>
              <a:rPr lang="ru-RU" sz="3100" b="1" dirty="0" smtClean="0">
                <a:latin typeface="Arial Black" pitchFamily="34" charset="0"/>
                <a:ea typeface="MS Mincho" pitchFamily="49" charset="-128"/>
              </a:rPr>
              <a:t>Андрей </a:t>
            </a:r>
            <a:r>
              <a:rPr lang="ru-RU" sz="3100" b="1" dirty="0">
                <a:latin typeface="Arial Black" pitchFamily="34" charset="0"/>
                <a:ea typeface="MS Mincho" pitchFamily="49" charset="-128"/>
              </a:rPr>
              <a:t>Степанович</a:t>
            </a:r>
          </a:p>
          <a:p>
            <a:pPr algn="ctr">
              <a:buFont typeface="Arial" pitchFamily="34" charset="0"/>
              <a:buNone/>
            </a:pPr>
            <a:r>
              <a:rPr lang="ru-RU" sz="2600" b="1" dirty="0" smtClean="0">
                <a:latin typeface="Arial Black" pitchFamily="34" charset="0"/>
                <a:ea typeface="MS Mincho" pitchFamily="49" charset="-128"/>
              </a:rPr>
              <a:t>(выпуск 1941г.)</a:t>
            </a:r>
          </a:p>
          <a:p>
            <a:pPr marL="0" indent="0" algn="ctr">
              <a:buFont typeface="Arial" pitchFamily="34" charset="0"/>
              <a:buNone/>
            </a:pPr>
            <a:endParaRPr lang="ru-RU" sz="1400" b="1" dirty="0" smtClean="0">
              <a:latin typeface="Arial Black" pitchFamily="34" charset="0"/>
              <a:ea typeface="MS Mincho" pitchFamily="49" charset="-128"/>
            </a:endParaRPr>
          </a:p>
          <a:p>
            <a:pPr marL="0" indent="0" algn="ctr">
              <a:buNone/>
            </a:pPr>
            <a:r>
              <a:rPr lang="ru-RU" sz="2600" b="1" dirty="0"/>
              <a:t>Сразу после окончания института в июле 1941г. </a:t>
            </a:r>
            <a:r>
              <a:rPr lang="ru-RU" sz="2600" b="1" dirty="0" smtClean="0"/>
              <a:t>Сталинским </a:t>
            </a:r>
            <a:r>
              <a:rPr lang="ru-RU" sz="2600" b="1" dirty="0"/>
              <a:t>РВК г. Молотова был призван в ряды </a:t>
            </a:r>
            <a:r>
              <a:rPr lang="ru-RU" sz="2600" b="1" dirty="0" smtClean="0"/>
              <a:t>Рабоче-крестьянской Красной Армии. Служил </a:t>
            </a:r>
            <a:r>
              <a:rPr lang="ru-RU" sz="2600" b="1" dirty="0"/>
              <a:t>помощником начальника медицинского снабжения Санитарного отдела 52-й </a:t>
            </a:r>
            <a:r>
              <a:rPr lang="ru-RU" sz="2600" b="1" dirty="0" smtClean="0"/>
              <a:t>Армии</a:t>
            </a:r>
            <a:endParaRPr lang="ru-RU" sz="2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042924" y="-34148"/>
            <a:ext cx="5101076" cy="675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500" dirty="0">
                <a:ln w="10160" cap="flat" cmpd="sng" algn="ctr">
                  <a:solidFill>
                    <a:srgbClr val="7F7F7F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75-летию Победы</a:t>
            </a:r>
            <a:endParaRPr lang="ru-RU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07"/>
          <a:stretch/>
        </p:blipFill>
        <p:spPr bwMode="auto">
          <a:xfrm rot="20845560">
            <a:off x="148501" y="190633"/>
            <a:ext cx="2570267" cy="3294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https://sun9-71.userapi.com/c857232/v857232004/119e0c/XCGbQGdsWR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5" t="5373" r="16333" b="5379"/>
          <a:stretch/>
        </p:blipFill>
        <p:spPr bwMode="auto">
          <a:xfrm rot="1297727">
            <a:off x="2664118" y="501097"/>
            <a:ext cx="2256055" cy="3384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Прямоугольник 9"/>
          <p:cNvSpPr/>
          <p:nvPr/>
        </p:nvSpPr>
        <p:spPr>
          <a:xfrm>
            <a:off x="118793" y="6464146"/>
            <a:ext cx="8998806" cy="42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n w="6350" cap="flat" cmpd="sng" algn="ctr">
                  <a:solidFill>
                    <a:srgbClr val="AFABAB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Бессмертный полк Пермской фармацевтической академии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staraya-bumaga-102.jpg"/>
          <p:cNvPicPr>
            <a:picLocks noChangeAspect="1"/>
          </p:cNvPicPr>
          <p:nvPr/>
        </p:nvPicPr>
        <p:blipFill rotWithShape="1">
          <a:blip r:embed="rId4"/>
          <a:srcRect l="48521" t="52455" r="2663"/>
          <a:stretch/>
        </p:blipFill>
        <p:spPr>
          <a:xfrm>
            <a:off x="417142" y="3798613"/>
            <a:ext cx="4139952" cy="2649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94469" y="3940393"/>
            <a:ext cx="39439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Надпись на обороте фото (слева)</a:t>
            </a:r>
          </a:p>
          <a:p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«… О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</a:rPr>
              <a:t>нашем институте вспоминаю как только о хорошем, а потому после разгрома фашизма ждите в институт. И это многие собираются сделать, так что готовьтесь к 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встрече» </a:t>
            </a:r>
          </a:p>
          <a:p>
            <a:pPr algn="r"/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А.Скубак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4 июля 1942г.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6115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saturation sat="66000"/>
                    </a14:imgEffect>
                    <a14:imgEffect>
                      <a14:brightnessContrast bright="6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alpha val="36000"/>
              </a:schemeClr>
            </a:glow>
          </a:effectLst>
        </p:spPr>
      </p:pic>
      <p:pic>
        <p:nvPicPr>
          <p:cNvPr id="5" name="Рисунок 4" descr="staraya-bumaga-102.jpg"/>
          <p:cNvPicPr>
            <a:picLocks noChangeAspect="1"/>
          </p:cNvPicPr>
          <p:nvPr/>
        </p:nvPicPr>
        <p:blipFill>
          <a:blip r:embed="rId4"/>
          <a:srcRect l="48521" r="2663"/>
          <a:stretch>
            <a:fillRect/>
          </a:stretch>
        </p:blipFill>
        <p:spPr>
          <a:xfrm>
            <a:off x="4429124" y="785794"/>
            <a:ext cx="4714876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AutoShape 2" descr="https://rbsmi.ru/upload/iblock/833/8330d8b81aa0cfaf93b19636f884c8b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581440" y="958675"/>
            <a:ext cx="4429124" cy="53500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sz="3100" b="1" dirty="0">
                <a:latin typeface="Arial Black" pitchFamily="34" charset="0"/>
                <a:ea typeface="MS Mincho" pitchFamily="49" charset="-128"/>
              </a:rPr>
              <a:t>Осипенко </a:t>
            </a:r>
            <a:endParaRPr lang="ru-RU" sz="3100" b="1" dirty="0" smtClean="0">
              <a:latin typeface="Arial Black" pitchFamily="34" charset="0"/>
              <a:ea typeface="MS Mincho" pitchFamily="49" charset="-128"/>
            </a:endParaRPr>
          </a:p>
          <a:p>
            <a:pPr algn="ctr">
              <a:buNone/>
            </a:pPr>
            <a:r>
              <a:rPr lang="ru-RU" sz="3100" b="1" dirty="0" smtClean="0">
                <a:latin typeface="Arial Black" pitchFamily="34" charset="0"/>
                <a:ea typeface="MS Mincho" pitchFamily="49" charset="-128"/>
              </a:rPr>
              <a:t>Николай </a:t>
            </a:r>
            <a:r>
              <a:rPr lang="ru-RU" sz="3100" b="1" dirty="0">
                <a:latin typeface="Arial Black" pitchFamily="34" charset="0"/>
                <a:ea typeface="MS Mincho" pitchFamily="49" charset="-128"/>
              </a:rPr>
              <a:t>Андреевич</a:t>
            </a:r>
          </a:p>
          <a:p>
            <a:pPr algn="ctr">
              <a:buFont typeface="Arial" pitchFamily="34" charset="0"/>
              <a:buNone/>
            </a:pPr>
            <a:r>
              <a:rPr lang="ru-RU" sz="2600" b="1" dirty="0" smtClean="0">
                <a:latin typeface="Arial Black" pitchFamily="34" charset="0"/>
                <a:ea typeface="MS Mincho" pitchFamily="49" charset="-128"/>
              </a:rPr>
              <a:t>(выпуск 1941г.)</a:t>
            </a:r>
          </a:p>
          <a:p>
            <a:pPr marL="0" indent="0" algn="ctr">
              <a:buFont typeface="Arial" pitchFamily="34" charset="0"/>
              <a:buNone/>
            </a:pPr>
            <a:endParaRPr lang="ru-RU" sz="1400" b="1" dirty="0" smtClean="0">
              <a:latin typeface="Arial Black" pitchFamily="34" charset="0"/>
              <a:ea typeface="MS Mincho" pitchFamily="49" charset="-128"/>
            </a:endParaRPr>
          </a:p>
          <a:p>
            <a:pPr marL="0" indent="0" algn="ctr">
              <a:buNone/>
            </a:pPr>
            <a:r>
              <a:rPr lang="ru-RU" sz="2500" b="1" dirty="0"/>
              <a:t>Служил начальником медицинского снабжения 62-й Отдельной Краснознаменной Морской бригады 56-й Армии Северо-Кавказского фронта; начальником отделения медицинского снабжения 321-го отдельного медико-санитарного батальона 257-й стрелковой Сивашской дивизии 51-й </a:t>
            </a:r>
            <a:r>
              <a:rPr lang="ru-RU" sz="2500" b="1" dirty="0" smtClean="0"/>
              <a:t>Армии 1-го </a:t>
            </a:r>
            <a:r>
              <a:rPr lang="ru-RU" sz="2500" b="1" dirty="0"/>
              <a:t>Прибалтийского фронта, в звании старшего </a:t>
            </a:r>
            <a:r>
              <a:rPr lang="ru-RU" sz="2500" b="1" dirty="0" smtClean="0"/>
              <a:t>лейтенанта</a:t>
            </a:r>
            <a:endParaRPr lang="ru-RU" sz="2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042924" y="-34148"/>
            <a:ext cx="5101076" cy="675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500" dirty="0">
                <a:ln w="10160" cap="flat" cmpd="sng" algn="ctr">
                  <a:solidFill>
                    <a:srgbClr val="7F7F7F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75-летию Победы</a:t>
            </a:r>
            <a:endParaRPr lang="ru-RU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8793" y="6464146"/>
            <a:ext cx="8998806" cy="42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n w="6350" cap="flat" cmpd="sng" algn="ctr">
                  <a:solidFill>
                    <a:srgbClr val="AFABAB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Бессмертный полк Пермской фармацевтической академии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99319">
            <a:off x="182795" y="3473827"/>
            <a:ext cx="4351533" cy="2439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 rot="20799319">
            <a:off x="644352" y="4021202"/>
            <a:ext cx="39566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период, когда части дивизии форсировали водную преграду Сиваш, разрывали плацдарм на южном берегу Сиваша Николай Андреевич лично пять раз форсировал водную преграду Сиваш и своевременно и в достаточном количестве обеспечивал медикаментами и перевязочным материалом санитарные части полков и 1-й эшелон медсанбата</a:t>
            </a: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/>
          <p:nvPr/>
        </p:nvPicPr>
        <p:blipFill rotWithShape="1">
          <a:blip r:embed="rId6" cstate="print"/>
          <a:srcRect b="27168"/>
          <a:stretch/>
        </p:blipFill>
        <p:spPr bwMode="auto">
          <a:xfrm rot="731581">
            <a:off x="902850" y="295439"/>
            <a:ext cx="2445014" cy="2612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490073" y="5949191"/>
            <a:ext cx="4586994" cy="353943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700" b="1" dirty="0"/>
              <a:t>Погиб, защищая г. Севастополь, 12 мая 1944г. </a:t>
            </a:r>
          </a:p>
        </p:txBody>
      </p:sp>
    </p:spTree>
    <p:extLst>
      <p:ext uri="{BB962C8B-B14F-4D97-AF65-F5344CB8AC3E}">
        <p14:creationId xmlns:p14="http://schemas.microsoft.com/office/powerpoint/2010/main" val="2480816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saturation sat="66000"/>
                    </a14:imgEffect>
                    <a14:imgEffect>
                      <a14:brightnessContrast bright="6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alpha val="36000"/>
              </a:schemeClr>
            </a:glow>
          </a:effectLst>
        </p:spPr>
      </p:pic>
      <p:pic>
        <p:nvPicPr>
          <p:cNvPr id="5" name="Рисунок 4" descr="staraya-bumaga-102.jpg"/>
          <p:cNvPicPr>
            <a:picLocks noChangeAspect="1"/>
          </p:cNvPicPr>
          <p:nvPr/>
        </p:nvPicPr>
        <p:blipFill>
          <a:blip r:embed="rId4"/>
          <a:srcRect l="48521" r="2663"/>
          <a:stretch>
            <a:fillRect/>
          </a:stretch>
        </p:blipFill>
        <p:spPr>
          <a:xfrm>
            <a:off x="4429124" y="785794"/>
            <a:ext cx="4714876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AutoShape 2" descr="https://rbsmi.ru/upload/iblock/833/8330d8b81aa0cfaf93b19636f884c8b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581440" y="958675"/>
            <a:ext cx="4429124" cy="53500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700" b="1" dirty="0" err="1">
                <a:latin typeface="Arial Black" pitchFamily="34" charset="0"/>
                <a:ea typeface="MS Mincho" pitchFamily="49" charset="-128"/>
              </a:rPr>
              <a:t>Голощапов</a:t>
            </a:r>
            <a:r>
              <a:rPr lang="ru-RU" sz="2700" b="1" dirty="0">
                <a:latin typeface="Arial Black" pitchFamily="34" charset="0"/>
                <a:ea typeface="MS Mincho" pitchFamily="49" charset="-128"/>
              </a:rPr>
              <a:t> </a:t>
            </a:r>
            <a:endParaRPr lang="ru-RU" sz="2700" b="1" dirty="0" smtClean="0">
              <a:latin typeface="Arial Black" pitchFamily="34" charset="0"/>
              <a:ea typeface="MS Mincho" pitchFamily="49" charset="-128"/>
            </a:endParaRPr>
          </a:p>
          <a:p>
            <a:pPr marL="0" indent="0" algn="ctr">
              <a:buNone/>
            </a:pPr>
            <a:r>
              <a:rPr lang="ru-RU" sz="2700" b="1" dirty="0" smtClean="0">
                <a:latin typeface="Arial Black" pitchFamily="34" charset="0"/>
                <a:ea typeface="MS Mincho" pitchFamily="49" charset="-128"/>
              </a:rPr>
              <a:t>Геннадий </a:t>
            </a:r>
            <a:r>
              <a:rPr lang="ru-RU" sz="2700" b="1" dirty="0">
                <a:latin typeface="Arial Black" pitchFamily="34" charset="0"/>
                <a:ea typeface="MS Mincho" pitchFamily="49" charset="-128"/>
              </a:rPr>
              <a:t>Васильевич</a:t>
            </a:r>
          </a:p>
          <a:p>
            <a:pPr algn="ctr">
              <a:buFont typeface="Arial" pitchFamily="34" charset="0"/>
              <a:buNone/>
            </a:pPr>
            <a:r>
              <a:rPr lang="ru-RU" sz="2400" b="1" dirty="0" smtClean="0">
                <a:latin typeface="Arial Black" pitchFamily="34" charset="0"/>
                <a:ea typeface="MS Mincho" pitchFamily="49" charset="-128"/>
              </a:rPr>
              <a:t>(выпуск 19</a:t>
            </a:r>
            <a:r>
              <a:rPr lang="en-US" sz="2400" b="1" dirty="0" smtClean="0">
                <a:latin typeface="Arial Black" pitchFamily="34" charset="0"/>
                <a:ea typeface="MS Mincho" pitchFamily="49" charset="-128"/>
              </a:rPr>
              <a:t>51</a:t>
            </a:r>
            <a:r>
              <a:rPr lang="ru-RU" sz="2400" b="1" dirty="0" smtClean="0">
                <a:latin typeface="Arial Black" pitchFamily="34" charset="0"/>
                <a:ea typeface="MS Mincho" pitchFamily="49" charset="-128"/>
              </a:rPr>
              <a:t>г.)</a:t>
            </a:r>
          </a:p>
          <a:p>
            <a:pPr marL="0" indent="0" algn="ctr">
              <a:buFont typeface="Arial" pitchFamily="34" charset="0"/>
              <a:buNone/>
            </a:pPr>
            <a:endParaRPr lang="ru-RU" sz="1400" b="1" dirty="0" smtClean="0">
              <a:latin typeface="Arial Black" pitchFamily="34" charset="0"/>
              <a:ea typeface="MS Mincho" pitchFamily="49" charset="-128"/>
            </a:endParaRPr>
          </a:p>
          <a:p>
            <a:pPr marL="0" indent="0" algn="ctr">
              <a:buNone/>
            </a:pPr>
            <a:r>
              <a:rPr lang="ru-RU" sz="2500" b="1" dirty="0"/>
              <a:t>В 1941г. </a:t>
            </a:r>
            <a:r>
              <a:rPr lang="ru-RU" sz="2500" b="1" dirty="0" smtClean="0"/>
              <a:t>был </a:t>
            </a:r>
            <a:r>
              <a:rPr lang="ru-RU" sz="2500" b="1" dirty="0"/>
              <a:t>призван в армию. Был ранен в боях под Сталинградом, после восстановления вернулся в ряды РККА, и продолжал служить до окончания войны. Служил в должности линейного надсмотрщика 466-го отдельного линейного батальона связи в звании </a:t>
            </a:r>
            <a:r>
              <a:rPr lang="ru-RU" sz="2500" b="1" dirty="0" smtClean="0"/>
              <a:t>ефрейтора</a:t>
            </a:r>
            <a:endParaRPr lang="ru-RU" sz="25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42924" y="-34148"/>
            <a:ext cx="5101076" cy="675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500" dirty="0">
                <a:ln w="10160" cap="flat" cmpd="sng" algn="ctr">
                  <a:solidFill>
                    <a:srgbClr val="7F7F7F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75-летию Победы</a:t>
            </a:r>
            <a:endParaRPr lang="ru-RU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793" y="6464146"/>
            <a:ext cx="8998806" cy="42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n w="6350" cap="flat" cmpd="sng" algn="ctr">
                  <a:solidFill>
                    <a:srgbClr val="AFABAB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Бессмертный полк Пермской фармацевтической академии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99319">
            <a:off x="182795" y="3473827"/>
            <a:ext cx="4351533" cy="2439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 rot="20798986">
            <a:off x="644352" y="4344367"/>
            <a:ext cx="39566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400" b="1" dirty="0"/>
              <a:t>В январе 1945г. в ходе наступательных операций в районе Оршеце под сильным артиллерийско-минометным огнем противника прокладывал линию связи для штаба Армии с </a:t>
            </a:r>
            <a:r>
              <a:rPr lang="ru-RU" sz="1400" b="1" dirty="0" smtClean="0"/>
              <a:t>соединениями</a:t>
            </a: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9"/>
          <a:stretch/>
        </p:blipFill>
        <p:spPr bwMode="auto">
          <a:xfrm rot="697538">
            <a:off x="786157" y="38681"/>
            <a:ext cx="2363386" cy="3304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 rot="644716">
            <a:off x="3138736" y="2115565"/>
            <a:ext cx="10837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194</a:t>
            </a:r>
            <a:r>
              <a:rPr lang="en-US" sz="1200" b="1" dirty="0" smtClean="0"/>
              <a:t>7</a:t>
            </a:r>
            <a:r>
              <a:rPr lang="ru-RU" sz="1200" b="1" dirty="0" smtClean="0"/>
              <a:t>г., </a:t>
            </a:r>
            <a:endParaRPr lang="en-US" sz="1200" b="1" dirty="0" smtClean="0"/>
          </a:p>
          <a:p>
            <a:r>
              <a:rPr lang="ru-RU" sz="1200" b="1" dirty="0" smtClean="0"/>
              <a:t>архив ПГФА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46301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saturation sat="66000"/>
                    </a14:imgEffect>
                    <a14:imgEffect>
                      <a14:brightnessContrast bright="6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alpha val="36000"/>
              </a:schemeClr>
            </a:glow>
          </a:effectLst>
        </p:spPr>
      </p:pic>
      <p:pic>
        <p:nvPicPr>
          <p:cNvPr id="5" name="Рисунок 4" descr="staraya-bumaga-102.jpg"/>
          <p:cNvPicPr>
            <a:picLocks noChangeAspect="1"/>
          </p:cNvPicPr>
          <p:nvPr/>
        </p:nvPicPr>
        <p:blipFill>
          <a:blip r:embed="rId4"/>
          <a:srcRect l="48521" r="2663"/>
          <a:stretch>
            <a:fillRect/>
          </a:stretch>
        </p:blipFill>
        <p:spPr>
          <a:xfrm>
            <a:off x="4402723" y="736561"/>
            <a:ext cx="4714876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AutoShape 2" descr="https://rbsmi.ru/upload/iblock/833/8330d8b81aa0cfaf93b19636f884c8b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581440" y="975763"/>
            <a:ext cx="4429124" cy="449428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700" b="1" dirty="0">
                <a:latin typeface="Arial Black" pitchFamily="34" charset="0"/>
                <a:ea typeface="MS Mincho" pitchFamily="49" charset="-128"/>
              </a:rPr>
              <a:t>Литвинов </a:t>
            </a:r>
          </a:p>
          <a:p>
            <a:pPr marL="0" indent="0" algn="ctr">
              <a:buNone/>
            </a:pPr>
            <a:r>
              <a:rPr lang="ru-RU" sz="2700" b="1" dirty="0" smtClean="0">
                <a:latin typeface="Arial Black" pitchFamily="34" charset="0"/>
                <a:ea typeface="MS Mincho" pitchFamily="49" charset="-128"/>
              </a:rPr>
              <a:t>Михаил </a:t>
            </a:r>
            <a:r>
              <a:rPr lang="ru-RU" sz="2700" b="1" dirty="0">
                <a:latin typeface="Arial Black" pitchFamily="34" charset="0"/>
                <a:ea typeface="MS Mincho" pitchFamily="49" charset="-128"/>
              </a:rPr>
              <a:t>Васильевич</a:t>
            </a:r>
          </a:p>
          <a:p>
            <a:pPr algn="ctr">
              <a:buFont typeface="Arial" pitchFamily="34" charset="0"/>
              <a:buNone/>
            </a:pPr>
            <a:r>
              <a:rPr lang="ru-RU" sz="2400" b="1" dirty="0" smtClean="0">
                <a:latin typeface="Arial Black" pitchFamily="34" charset="0"/>
                <a:ea typeface="MS Mincho" pitchFamily="49" charset="-128"/>
              </a:rPr>
              <a:t>(выпуск 194</a:t>
            </a:r>
            <a:r>
              <a:rPr lang="en-US" sz="2400" b="1" dirty="0" smtClean="0">
                <a:latin typeface="Arial Black" pitchFamily="34" charset="0"/>
                <a:ea typeface="MS Mincho" pitchFamily="49" charset="-128"/>
              </a:rPr>
              <a:t>1</a:t>
            </a:r>
            <a:r>
              <a:rPr lang="ru-RU" sz="2400" b="1" dirty="0" smtClean="0">
                <a:latin typeface="Arial Black" pitchFamily="34" charset="0"/>
                <a:ea typeface="MS Mincho" pitchFamily="49" charset="-128"/>
              </a:rPr>
              <a:t>г.)</a:t>
            </a:r>
          </a:p>
          <a:p>
            <a:pPr marL="0" indent="0" algn="ctr">
              <a:buFont typeface="Arial" pitchFamily="34" charset="0"/>
              <a:buNone/>
            </a:pPr>
            <a:endParaRPr lang="ru-RU" sz="1400" b="1" dirty="0" smtClean="0">
              <a:latin typeface="Arial Black" pitchFamily="34" charset="0"/>
              <a:ea typeface="MS Mincho" pitchFamily="49" charset="-128"/>
            </a:endParaRPr>
          </a:p>
          <a:p>
            <a:pPr marL="0" indent="0" algn="ctr">
              <a:buNone/>
            </a:pPr>
            <a:r>
              <a:rPr lang="ru-RU" sz="2600" b="1" dirty="0"/>
              <a:t>Служил в звании старшего лейтенанта медицинской службы, сначала в должности начальника отделения медико-санитарного батальона 4-ой стрелковой </a:t>
            </a:r>
            <a:r>
              <a:rPr lang="ru-RU" sz="2600" b="1" dirty="0" err="1"/>
              <a:t>Бежицкой</a:t>
            </a:r>
            <a:r>
              <a:rPr lang="ru-RU" sz="2600" b="1" dirty="0"/>
              <a:t> дивизии, затем начальником медицинского снабжения 55-го медико-санитарного батальона 4-й стрелковой дивизии 69-й Армии 1-го Белорусского </a:t>
            </a:r>
            <a:r>
              <a:rPr lang="ru-RU" sz="2600" b="1" dirty="0" smtClean="0"/>
              <a:t>фронта</a:t>
            </a:r>
            <a:endParaRPr lang="ru-RU" sz="25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42924" y="-34148"/>
            <a:ext cx="5101076" cy="675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500" dirty="0">
                <a:ln w="10160" cap="flat" cmpd="sng" algn="ctr">
                  <a:solidFill>
                    <a:srgbClr val="7F7F7F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75-летию Победы</a:t>
            </a:r>
            <a:endParaRPr lang="ru-RU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20857390">
            <a:off x="2897165" y="1684708"/>
            <a:ext cx="10837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194</a:t>
            </a:r>
            <a:r>
              <a:rPr lang="ru-RU" sz="1200" b="1" dirty="0"/>
              <a:t>1</a:t>
            </a:r>
            <a:r>
              <a:rPr lang="ru-RU" sz="1200" b="1" dirty="0" smtClean="0"/>
              <a:t>г., </a:t>
            </a:r>
            <a:endParaRPr lang="en-US" sz="1200" b="1" dirty="0" smtClean="0"/>
          </a:p>
          <a:p>
            <a:r>
              <a:rPr lang="ru-RU" sz="1200" b="1" dirty="0" smtClean="0"/>
              <a:t>музей ПГФА 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466664" y="5632283"/>
            <a:ext cx="4586994" cy="615553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/>
              <a:t>Погиб в схватке с врагом, </a:t>
            </a:r>
            <a:r>
              <a:rPr lang="ru-RU" sz="1700" b="1" dirty="0" err="1" smtClean="0"/>
              <a:t>д.Страхоцице</a:t>
            </a:r>
            <a:r>
              <a:rPr lang="ru-RU" sz="1700" b="1" dirty="0" smtClean="0"/>
              <a:t>, Польша, 25 января 1945г. </a:t>
            </a:r>
            <a:endParaRPr lang="ru-RU" sz="1700" b="1" dirty="0"/>
          </a:p>
        </p:txBody>
      </p:sp>
      <p:pic>
        <p:nvPicPr>
          <p:cNvPr id="16" name="Рисунок 1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87"/>
          <a:stretch/>
        </p:blipFill>
        <p:spPr bwMode="auto">
          <a:xfrm rot="20873253">
            <a:off x="564551" y="75877"/>
            <a:ext cx="2193044" cy="3357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4" descr="Картинки по запросу &quot;лист фон&quot;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8"/>
          <a:stretch/>
        </p:blipFill>
        <p:spPr bwMode="auto">
          <a:xfrm rot="1321612">
            <a:off x="254679" y="3748365"/>
            <a:ext cx="4357659" cy="254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18793" y="6464146"/>
            <a:ext cx="8998806" cy="42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n w="6350" cap="flat" cmpd="sng" algn="ctr">
                  <a:solidFill>
                    <a:srgbClr val="AFABAB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Бессмертный полк Пермской фармацевтической академии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325528">
            <a:off x="852138" y="3966195"/>
            <a:ext cx="366930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«Оставив на время свою привычную работу по приготовлению лекарств, Михаил </a:t>
            </a: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взял в руки автомат, встал в общую цепь солдат и офицеров медсанбата, которая направлялась прочесывать лес, где укрылись фашисты, и был сражен вражеской пулей. За свой подвиг был посмертно награжден орденом Отечественной войны </a:t>
            </a:r>
            <a:r>
              <a:rPr lang="en-US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степени</a:t>
            </a: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indent="449580" algn="just">
              <a:spcAft>
                <a:spcPts val="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Из воспоминаний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сокурсника Лапина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В.П.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24893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saturation sat="66000"/>
                    </a14:imgEffect>
                    <a14:imgEffect>
                      <a14:brightnessContrast bright="6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alpha val="36000"/>
              </a:schemeClr>
            </a:glow>
          </a:effectLst>
        </p:spPr>
      </p:pic>
      <p:sp>
        <p:nvSpPr>
          <p:cNvPr id="6" name="AutoShape 2" descr="https://rbsmi.ru/upload/iblock/833/8330d8b81aa0cfaf93b19636f884c8b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042924" y="-34148"/>
            <a:ext cx="5101076" cy="675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500" dirty="0">
                <a:ln w="10160" cap="flat" cmpd="sng" algn="ctr">
                  <a:solidFill>
                    <a:srgbClr val="7F7F7F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75-летию Победы</a:t>
            </a:r>
            <a:endParaRPr lang="ru-RU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20496911">
            <a:off x="3071641" y="1814708"/>
            <a:ext cx="10837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1940-е гг., </a:t>
            </a:r>
            <a:endParaRPr lang="en-US" sz="1200" b="1" dirty="0" smtClean="0"/>
          </a:p>
          <a:p>
            <a:r>
              <a:rPr lang="ru-RU" sz="1200" b="1" dirty="0" smtClean="0"/>
              <a:t>музей ПГФА </a:t>
            </a:r>
            <a:endParaRPr lang="ru-RU" sz="1200" dirty="0"/>
          </a:p>
        </p:txBody>
      </p:sp>
      <p:pic>
        <p:nvPicPr>
          <p:cNvPr id="15" name="Рисунок 1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13"/>
          <a:stretch/>
        </p:blipFill>
        <p:spPr bwMode="auto">
          <a:xfrm rot="20632523">
            <a:off x="412522" y="284540"/>
            <a:ext cx="2369300" cy="2664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ttps://sun9-2.userapi.com/c855616/v855616527/20541c/vSyQ3wZrqD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90" t="26442" r="17118" b="13709"/>
          <a:stretch/>
        </p:blipFill>
        <p:spPr bwMode="auto">
          <a:xfrm rot="1173861">
            <a:off x="464673" y="3358025"/>
            <a:ext cx="4250751" cy="2737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Рисунок 4" descr="staraya-bumaga-102.jpg"/>
          <p:cNvPicPr>
            <a:picLocks noChangeAspect="1"/>
          </p:cNvPicPr>
          <p:nvPr/>
        </p:nvPicPr>
        <p:blipFill>
          <a:blip r:embed="rId7"/>
          <a:srcRect l="48521" r="2663"/>
          <a:stretch>
            <a:fillRect/>
          </a:stretch>
        </p:blipFill>
        <p:spPr>
          <a:xfrm>
            <a:off x="4402723" y="722991"/>
            <a:ext cx="4714876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4581440" y="907865"/>
            <a:ext cx="4429124" cy="559455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latin typeface="Arial Black" pitchFamily="34" charset="0"/>
                <a:ea typeface="MS Mincho" pitchFamily="49" charset="-128"/>
              </a:rPr>
              <a:t>Мезенина </a:t>
            </a:r>
            <a:endParaRPr lang="ru-RU" b="1" dirty="0" smtClean="0">
              <a:latin typeface="Arial Black" pitchFamily="34" charset="0"/>
              <a:ea typeface="MS Mincho" pitchFamily="49" charset="-128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Arial Black" pitchFamily="34" charset="0"/>
                <a:ea typeface="MS Mincho" pitchFamily="49" charset="-128"/>
              </a:rPr>
              <a:t>Тамара </a:t>
            </a:r>
            <a:r>
              <a:rPr lang="ru-RU" b="1" dirty="0">
                <a:latin typeface="Arial Black" pitchFamily="34" charset="0"/>
                <a:ea typeface="MS Mincho" pitchFamily="49" charset="-128"/>
              </a:rPr>
              <a:t>Ивановна</a:t>
            </a:r>
          </a:p>
          <a:p>
            <a:pPr algn="ctr">
              <a:buFont typeface="Arial" pitchFamily="34" charset="0"/>
              <a:buNone/>
            </a:pPr>
            <a:r>
              <a:rPr lang="ru-RU" sz="2400" b="1" dirty="0" smtClean="0">
                <a:latin typeface="Arial Black" pitchFamily="34" charset="0"/>
                <a:ea typeface="MS Mincho" pitchFamily="49" charset="-128"/>
              </a:rPr>
              <a:t>(выпуск 194</a:t>
            </a:r>
            <a:r>
              <a:rPr lang="en-US" sz="2400" b="1" dirty="0" smtClean="0">
                <a:latin typeface="Arial Black" pitchFamily="34" charset="0"/>
                <a:ea typeface="MS Mincho" pitchFamily="49" charset="-128"/>
              </a:rPr>
              <a:t>1</a:t>
            </a:r>
            <a:r>
              <a:rPr lang="ru-RU" sz="2400" b="1" dirty="0" smtClean="0">
                <a:latin typeface="Arial Black" pitchFamily="34" charset="0"/>
                <a:ea typeface="MS Mincho" pitchFamily="49" charset="-128"/>
              </a:rPr>
              <a:t>г.)</a:t>
            </a:r>
          </a:p>
          <a:p>
            <a:pPr marL="0" indent="0" algn="ctr">
              <a:buFont typeface="Arial" pitchFamily="34" charset="0"/>
              <a:buNone/>
            </a:pPr>
            <a:endParaRPr lang="ru-RU" sz="2500" b="1" dirty="0"/>
          </a:p>
          <a:p>
            <a:pPr marL="0" indent="0" algn="ctr">
              <a:buNone/>
            </a:pPr>
            <a:r>
              <a:rPr lang="ru-RU" sz="2500" b="1" dirty="0"/>
              <a:t>В январе 1942г. после нескольких обращений в военкомат </a:t>
            </a:r>
            <a:r>
              <a:rPr lang="ru-RU" sz="2500" b="1" dirty="0" smtClean="0"/>
              <a:t>была </a:t>
            </a:r>
            <a:r>
              <a:rPr lang="ru-RU" sz="2500" b="1" dirty="0"/>
              <a:t>призвана в РККА и назначена начальником медицинского снабжения 140-го медико-санитарного батальона 164-й стрелковой дивизии. В этой должности прослужила полгода до июня 1942г., после чего была переведена начальником аптеки хирургического подвижного полевого госпиталя </a:t>
            </a:r>
            <a:r>
              <a:rPr lang="ru-RU" sz="2500" b="1" dirty="0" smtClean="0"/>
              <a:t>№2207 </a:t>
            </a:r>
            <a:r>
              <a:rPr lang="ru-RU" sz="2500" b="1" dirty="0"/>
              <a:t>64-й </a:t>
            </a:r>
            <a:r>
              <a:rPr lang="ru-RU" sz="2500" b="1" dirty="0" smtClean="0"/>
              <a:t>Армии. </a:t>
            </a:r>
            <a:r>
              <a:rPr lang="ru-RU" sz="2500" b="1" dirty="0"/>
              <a:t>В этой должности прослужила до февраля 1945г. Переведена на должность начальника медицинского снабжения 309-го медико-санитарного батальона 303-й Верхнеднепровской Краснознаменной стрелковой </a:t>
            </a:r>
            <a:r>
              <a:rPr lang="ru-RU" sz="2500" b="1" dirty="0" smtClean="0"/>
              <a:t>дивизии</a:t>
            </a:r>
            <a:endParaRPr lang="ru-RU" sz="2500" b="1" dirty="0"/>
          </a:p>
        </p:txBody>
      </p:sp>
      <p:sp>
        <p:nvSpPr>
          <p:cNvPr id="17" name="Прямоугольник 16"/>
          <p:cNvSpPr/>
          <p:nvPr/>
        </p:nvSpPr>
        <p:spPr>
          <a:xfrm rot="1125506">
            <a:off x="398375" y="6048496"/>
            <a:ext cx="2796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С хирургом и санитаром аптеки полевого госпиталя №2207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8793" y="6464146"/>
            <a:ext cx="8998806" cy="42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n w="6350" cap="flat" cmpd="sng" algn="ctr">
                  <a:solidFill>
                    <a:srgbClr val="AFABAB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Бессмертный полк Пермской фармацевтической академии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404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saturation sat="66000"/>
                    </a14:imgEffect>
                    <a14:imgEffect>
                      <a14:brightnessContrast bright="6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alpha val="36000"/>
              </a:schemeClr>
            </a:glow>
          </a:effectLst>
        </p:spPr>
      </p:pic>
      <p:pic>
        <p:nvPicPr>
          <p:cNvPr id="5" name="Рисунок 4" descr="staraya-bumaga-102.jpg"/>
          <p:cNvPicPr>
            <a:picLocks noChangeAspect="1"/>
          </p:cNvPicPr>
          <p:nvPr/>
        </p:nvPicPr>
        <p:blipFill>
          <a:blip r:embed="rId4"/>
          <a:srcRect l="48521" r="2663"/>
          <a:stretch>
            <a:fillRect/>
          </a:stretch>
        </p:blipFill>
        <p:spPr>
          <a:xfrm>
            <a:off x="4429124" y="785794"/>
            <a:ext cx="4714876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AutoShape 2" descr="https://rbsmi.ru/upload/iblock/833/8330d8b81aa0cfaf93b19636f884c8b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581440" y="1124744"/>
            <a:ext cx="4429124" cy="52332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700" b="1" dirty="0">
                <a:latin typeface="Arial Black" pitchFamily="34" charset="0"/>
                <a:ea typeface="MS Mincho" pitchFamily="49" charset="-128"/>
              </a:rPr>
              <a:t>Трейде </a:t>
            </a:r>
            <a:endParaRPr lang="ru-RU" sz="2700" b="1" dirty="0" smtClean="0">
              <a:latin typeface="Arial Black" pitchFamily="34" charset="0"/>
              <a:ea typeface="MS Mincho" pitchFamily="49" charset="-128"/>
            </a:endParaRPr>
          </a:p>
          <a:p>
            <a:pPr marL="0" indent="0" algn="ctr">
              <a:buNone/>
            </a:pPr>
            <a:r>
              <a:rPr lang="ru-RU" sz="2700" b="1" dirty="0" smtClean="0">
                <a:latin typeface="Arial Black" pitchFamily="34" charset="0"/>
                <a:ea typeface="MS Mincho" pitchFamily="49" charset="-128"/>
              </a:rPr>
              <a:t>Игорь </a:t>
            </a:r>
            <a:r>
              <a:rPr lang="ru-RU" sz="2700" b="1" dirty="0" err="1">
                <a:latin typeface="Arial Black" pitchFamily="34" charset="0"/>
                <a:ea typeface="MS Mincho" pitchFamily="49" charset="-128"/>
              </a:rPr>
              <a:t>Брунович</a:t>
            </a:r>
            <a:endParaRPr lang="ru-RU" sz="2700" b="1" dirty="0">
              <a:latin typeface="Arial Black" pitchFamily="34" charset="0"/>
              <a:ea typeface="MS Mincho" pitchFamily="49" charset="-128"/>
            </a:endParaRPr>
          </a:p>
          <a:p>
            <a:pPr algn="ctr">
              <a:buFont typeface="Arial" pitchFamily="34" charset="0"/>
              <a:buNone/>
            </a:pPr>
            <a:r>
              <a:rPr lang="ru-RU" sz="2400" b="1" dirty="0" smtClean="0">
                <a:latin typeface="Arial Black" pitchFamily="34" charset="0"/>
                <a:ea typeface="MS Mincho" pitchFamily="49" charset="-128"/>
              </a:rPr>
              <a:t>(выпуск октябрь 1942г.)</a:t>
            </a:r>
          </a:p>
          <a:p>
            <a:pPr marL="0" indent="0" algn="ctr">
              <a:buFont typeface="Arial" pitchFamily="34" charset="0"/>
              <a:buNone/>
            </a:pPr>
            <a:endParaRPr lang="ru-RU" sz="2500" b="1" dirty="0"/>
          </a:p>
          <a:p>
            <a:pPr marL="0" indent="0" algn="ctr">
              <a:buNone/>
            </a:pPr>
            <a:r>
              <a:rPr lang="ru-RU" sz="2500" b="1" dirty="0"/>
              <a:t>Служил в рядах РККА в звании гвардии техника-интенданта </a:t>
            </a:r>
            <a:r>
              <a:rPr lang="en-US" sz="2500" b="1" dirty="0"/>
              <a:t>I </a:t>
            </a:r>
            <a:r>
              <a:rPr lang="ru-RU" sz="2500" b="1" dirty="0"/>
              <a:t>ранга, в должности начальника аптеки 162-го гвардейского стрелкового полка 54-й гвардейской стрелковой </a:t>
            </a:r>
            <a:r>
              <a:rPr lang="ru-RU" sz="2500" b="1" dirty="0" err="1"/>
              <a:t>Макеевской</a:t>
            </a:r>
            <a:r>
              <a:rPr lang="ru-RU" sz="2500" b="1" dirty="0"/>
              <a:t> Ордена Ленина Краснознаменной ордена Суворова дивизии. Служил на Юго-Западном, 3-м и 4-м Украинских фронтах, 1-м и 3-м Белорусских </a:t>
            </a:r>
            <a:r>
              <a:rPr lang="ru-RU" sz="2500" b="1" dirty="0" smtClean="0"/>
              <a:t>фронтах</a:t>
            </a:r>
            <a:endParaRPr lang="ru-RU" sz="25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42924" y="-34148"/>
            <a:ext cx="5101076" cy="675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500" dirty="0">
                <a:ln w="10160" cap="flat" cmpd="sng" algn="ctr">
                  <a:solidFill>
                    <a:srgbClr val="7F7F7F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75-летию Победы</a:t>
            </a:r>
            <a:endParaRPr lang="ru-RU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793" y="6464146"/>
            <a:ext cx="8998806" cy="42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n w="6350" cap="flat" cmpd="sng" algn="ctr">
                  <a:solidFill>
                    <a:srgbClr val="AFABAB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Бессмертный полк Пермской фармацевтической академии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21750" y="2198322"/>
            <a:ext cx="10837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1942 г., </a:t>
            </a:r>
            <a:endParaRPr lang="en-US" sz="1200" b="1" dirty="0" smtClean="0"/>
          </a:p>
          <a:p>
            <a:r>
              <a:rPr lang="ru-RU" sz="1200" b="1" dirty="0" smtClean="0"/>
              <a:t>архив ПГФА </a:t>
            </a:r>
            <a:endParaRPr lang="ru-RU" sz="1200" dirty="0"/>
          </a:p>
        </p:txBody>
      </p:sp>
      <p:pic>
        <p:nvPicPr>
          <p:cNvPr id="12" name="Рисунок 11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084"/>
          <a:stretch/>
        </p:blipFill>
        <p:spPr bwMode="auto">
          <a:xfrm>
            <a:off x="694180" y="274638"/>
            <a:ext cx="2081386" cy="3323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99319">
            <a:off x="182795" y="3473827"/>
            <a:ext cx="4351533" cy="2439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 rot="20798986">
            <a:off x="644352" y="4128923"/>
            <a:ext cx="395661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«</a:t>
            </a:r>
            <a:r>
              <a:rPr lang="ru-RU" sz="1400" b="1" dirty="0"/>
              <a:t>Временно выполняя обязанности командира санитарной роты, под руководством Игоря </a:t>
            </a:r>
            <a:r>
              <a:rPr lang="ru-RU" sz="1400" b="1" dirty="0" err="1"/>
              <a:t>Бруновича</a:t>
            </a:r>
            <a:r>
              <a:rPr lang="ru-RU" sz="1400" b="1" dirty="0"/>
              <a:t> и им лично во время боев в Германии было эвакуировано с оказанием медицинской помощи более 250 раненых бойцов. Свыше ста раненым он лично оказал своевременную медицинскую </a:t>
            </a:r>
            <a:r>
              <a:rPr lang="ru-RU" sz="1400" b="1" dirty="0" smtClean="0"/>
              <a:t>помощь»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819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saturation sat="66000"/>
                    </a14:imgEffect>
                    <a14:imgEffect>
                      <a14:brightnessContrast bright="6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alpha val="36000"/>
              </a:schemeClr>
            </a:glow>
          </a:effectLst>
        </p:spPr>
      </p:pic>
      <p:pic>
        <p:nvPicPr>
          <p:cNvPr id="5" name="Рисунок 4" descr="staraya-bumaga-102.jpg"/>
          <p:cNvPicPr>
            <a:picLocks noChangeAspect="1"/>
          </p:cNvPicPr>
          <p:nvPr/>
        </p:nvPicPr>
        <p:blipFill>
          <a:blip r:embed="rId4"/>
          <a:srcRect l="48521" r="2663"/>
          <a:stretch>
            <a:fillRect/>
          </a:stretch>
        </p:blipFill>
        <p:spPr>
          <a:xfrm>
            <a:off x="4429124" y="785794"/>
            <a:ext cx="4714876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AutoShape 2" descr="https://rbsmi.ru/upload/iblock/833/8330d8b81aa0cfaf93b19636f884c8b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581440" y="1124744"/>
            <a:ext cx="4429124" cy="52332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700" b="1" dirty="0">
                <a:latin typeface="Arial Black" pitchFamily="34" charset="0"/>
                <a:ea typeface="MS Mincho" pitchFamily="49" charset="-128"/>
              </a:rPr>
              <a:t>Курьеров </a:t>
            </a:r>
            <a:endParaRPr lang="ru-RU" sz="2700" b="1" dirty="0" smtClean="0">
              <a:latin typeface="Arial Black" pitchFamily="34" charset="0"/>
              <a:ea typeface="MS Mincho" pitchFamily="49" charset="-128"/>
            </a:endParaRPr>
          </a:p>
          <a:p>
            <a:pPr marL="0" indent="0" algn="ctr">
              <a:buNone/>
            </a:pPr>
            <a:r>
              <a:rPr lang="ru-RU" sz="2700" b="1" dirty="0" smtClean="0">
                <a:latin typeface="Arial Black" pitchFamily="34" charset="0"/>
                <a:ea typeface="MS Mincho" pitchFamily="49" charset="-128"/>
              </a:rPr>
              <a:t>Василий </a:t>
            </a:r>
            <a:r>
              <a:rPr lang="ru-RU" sz="2700" b="1" dirty="0">
                <a:latin typeface="Arial Black" pitchFamily="34" charset="0"/>
                <a:ea typeface="MS Mincho" pitchFamily="49" charset="-128"/>
              </a:rPr>
              <a:t>Александрович</a:t>
            </a:r>
          </a:p>
          <a:p>
            <a:pPr algn="ctr">
              <a:buFont typeface="Arial" pitchFamily="34" charset="0"/>
              <a:buNone/>
            </a:pPr>
            <a:r>
              <a:rPr lang="ru-RU" sz="2400" b="1" dirty="0" smtClean="0">
                <a:latin typeface="Arial Black" pitchFamily="34" charset="0"/>
                <a:ea typeface="MS Mincho" pitchFamily="49" charset="-128"/>
              </a:rPr>
              <a:t>(выпуск 1940г.)</a:t>
            </a:r>
          </a:p>
          <a:p>
            <a:pPr marL="0" indent="0" algn="ctr">
              <a:buFont typeface="Arial" pitchFamily="34" charset="0"/>
              <a:buNone/>
            </a:pPr>
            <a:endParaRPr lang="ru-RU" sz="2500" b="1" dirty="0"/>
          </a:p>
          <a:p>
            <a:pPr marL="0" indent="0" algn="ctr">
              <a:buNone/>
            </a:pPr>
            <a:r>
              <a:rPr lang="ru-RU" sz="2500" b="1" dirty="0" smtClean="0"/>
              <a:t>В </a:t>
            </a:r>
            <a:r>
              <a:rPr lang="ru-RU" sz="2500" b="1" dirty="0"/>
              <a:t>первый год войны был назначен начальником аптеки полкового госпиталя, а с 1943г. года до конца войны состоял начальником медицинского снабжения дивизии I-ой отдельной Краснознаменной армии. </a:t>
            </a:r>
            <a:r>
              <a:rPr lang="ru-RU" sz="2500" b="1" dirty="0" smtClean="0"/>
              <a:t>Участвовал </a:t>
            </a:r>
            <a:r>
              <a:rPr lang="ru-RU" sz="2500" b="1" dirty="0"/>
              <a:t>в войне с Японией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042924" y="-34148"/>
            <a:ext cx="5101076" cy="675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500" dirty="0">
                <a:ln w="10160" cap="flat" cmpd="sng" algn="ctr">
                  <a:solidFill>
                    <a:srgbClr val="7F7F7F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75-летию Победы</a:t>
            </a:r>
            <a:endParaRPr lang="ru-RU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21750" y="2198322"/>
            <a:ext cx="10837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1940 г., </a:t>
            </a:r>
            <a:endParaRPr lang="en-US" sz="1200" b="1" dirty="0" smtClean="0"/>
          </a:p>
          <a:p>
            <a:r>
              <a:rPr lang="ru-RU" sz="1200" b="1" dirty="0" smtClean="0"/>
              <a:t>архив ПГФА </a:t>
            </a:r>
            <a:endParaRPr lang="ru-RU" sz="1200" dirty="0"/>
          </a:p>
        </p:txBody>
      </p:sp>
      <p:pic>
        <p:nvPicPr>
          <p:cNvPr id="15" name="Рисунок 1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22"/>
          <a:stretch/>
        </p:blipFill>
        <p:spPr bwMode="auto">
          <a:xfrm rot="21294702">
            <a:off x="301013" y="55696"/>
            <a:ext cx="2430987" cy="3435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129">
            <a:off x="176973" y="3507287"/>
            <a:ext cx="4123944" cy="2624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18793" y="6464146"/>
            <a:ext cx="8998806" cy="42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n w="6350" cap="flat" cmpd="sng" algn="ctr">
                  <a:solidFill>
                    <a:srgbClr val="AFABAB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Бессмертный полк Пермской фармацевтической академии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924327">
            <a:off x="-68702" y="6038632"/>
            <a:ext cx="3177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С сокурсником Котельниковым Григорием (справа), 1940-е гг., музей ПГФА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393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Объект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Рисунок 11" descr="staraya-bumaga-102.jpg"/>
          <p:cNvPicPr>
            <a:picLocks noChangeAspect="1"/>
          </p:cNvPicPr>
          <p:nvPr/>
        </p:nvPicPr>
        <p:blipFill>
          <a:blip r:embed="rId4"/>
          <a:srcRect l="48521" r="2663"/>
          <a:stretch>
            <a:fillRect/>
          </a:stretch>
        </p:blipFill>
        <p:spPr>
          <a:xfrm>
            <a:off x="4429124" y="785794"/>
            <a:ext cx="4714876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98" name="AutoShape 2" descr="https://rbsmi.ru/upload/iblock/833/8330d8b81aa0cfaf93b19636f884c8b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4429124" y="1000108"/>
            <a:ext cx="4714876" cy="5857892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3100" b="1" dirty="0" smtClean="0">
                <a:latin typeface="Arial Black" pitchFamily="34" charset="0"/>
                <a:ea typeface="MS Mincho" pitchFamily="49" charset="-128"/>
              </a:rPr>
              <a:t>Урванцев Иван Федорович</a:t>
            </a:r>
          </a:p>
          <a:p>
            <a:pPr algn="ctr">
              <a:buNone/>
            </a:pPr>
            <a:r>
              <a:rPr lang="ru-RU" sz="2600" b="1" dirty="0" smtClean="0">
                <a:latin typeface="Arial Black" pitchFamily="34" charset="0"/>
                <a:ea typeface="MS Mincho" pitchFamily="49" charset="-128"/>
              </a:rPr>
              <a:t>(выпуск 1940г.)</a:t>
            </a:r>
          </a:p>
          <a:p>
            <a:pPr algn="ctr">
              <a:buNone/>
            </a:pPr>
            <a:endParaRPr lang="ru-RU" sz="2600" b="1" dirty="0">
              <a:latin typeface="Arial Black" pitchFamily="34" charset="0"/>
              <a:ea typeface="MS Mincho" pitchFamily="49" charset="-128"/>
            </a:endParaRPr>
          </a:p>
          <a:p>
            <a:pPr algn="ctr">
              <a:buNone/>
            </a:pPr>
            <a:r>
              <a:rPr lang="ru-RU" sz="2600" b="1" dirty="0"/>
              <a:t>В годы Великой отечественной войны </a:t>
            </a:r>
            <a:r>
              <a:rPr lang="ru-RU" sz="2600" b="1" dirty="0" smtClean="0"/>
              <a:t>служил </a:t>
            </a:r>
            <a:r>
              <a:rPr lang="ru-RU" sz="2600" b="1" dirty="0"/>
              <a:t>в качестве помощника начальника аптеки 30-го медико-санитарного батальона 26-й стрелковой дивизии Северо-Западного фронта, а затем в должности начальника аптеки полевого подвижного госпиталя №160 27-й Армии. </a:t>
            </a:r>
            <a:endParaRPr lang="ru-RU" sz="2600" b="1" dirty="0" smtClean="0"/>
          </a:p>
          <a:p>
            <a:pPr algn="ctr">
              <a:buNone/>
            </a:pPr>
            <a:r>
              <a:rPr lang="ru-RU" sz="2600" b="1" dirty="0"/>
              <a:t>Во время работы в аптеке Иван Федорович обеспечивал все операции медикаментами и перевязочным материалом, повышал квалификацию медицинских сестер по фармакологии, работал начальником армейской лаборатории по анализу трофейных медикаментов. За полгода им было изготовлено до 20 тысяч порошков и до 700 литров микстур и </a:t>
            </a:r>
            <a:r>
              <a:rPr lang="ru-RU" sz="2600" b="1" dirty="0" smtClean="0"/>
              <a:t>растворов </a:t>
            </a:r>
            <a:r>
              <a:rPr lang="ru-RU" sz="2600" b="1" dirty="0" smtClean="0">
                <a:latin typeface="Arial Black" pitchFamily="34" charset="0"/>
                <a:ea typeface="MS Mincho" pitchFamily="49" charset="-128"/>
              </a:rPr>
              <a:t> </a:t>
            </a:r>
            <a:endParaRPr lang="ru-RU" sz="2600" b="1" dirty="0">
              <a:latin typeface="Arial Black" pitchFamily="34" charset="0"/>
              <a:ea typeface="MS Mincho" pitchFamily="49" charset="-128"/>
            </a:endParaRPr>
          </a:p>
        </p:txBody>
      </p:sp>
      <p:pic>
        <p:nvPicPr>
          <p:cNvPr id="4100" name="Picture 4" descr="C:\Documents and Settings\user\Мои документы\Downloads\И.Ф.Урванцев, 01.06.1944 Румыния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8750" t="42273" r="12500" b="19093"/>
          <a:stretch>
            <a:fillRect/>
          </a:stretch>
        </p:blipFill>
        <p:spPr bwMode="auto">
          <a:xfrm rot="757421">
            <a:off x="1714480" y="2817854"/>
            <a:ext cx="2571768" cy="3750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>
            <a:fillRect/>
          </a:stretch>
        </p:blipFill>
        <p:spPr bwMode="auto">
          <a:xfrm rot="20884905">
            <a:off x="214294" y="44170"/>
            <a:ext cx="2214578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 rot="20731271">
            <a:off x="2520432" y="1463226"/>
            <a:ext cx="1428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mtClean="0"/>
              <a:t>Молотовский фарминститут, 1930-е годы, музей ПГФА 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 rot="712550">
            <a:off x="-25044" y="5129021"/>
            <a:ext cx="1428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dirty="0" smtClean="0"/>
              <a:t>Румыния, 1944г., кабинет истории РУП «БЕЛФАРМАЦИЯ» </a:t>
            </a: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42924" y="-34148"/>
            <a:ext cx="5101076" cy="675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500" dirty="0">
                <a:ln w="10160" cap="flat" cmpd="sng" algn="ctr">
                  <a:solidFill>
                    <a:srgbClr val="7F7F7F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75-летию Победы</a:t>
            </a:r>
            <a:endParaRPr lang="ru-RU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8793" y="6464146"/>
            <a:ext cx="8998806" cy="42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n w="6350" cap="flat" cmpd="sng" algn="ctr">
                  <a:solidFill>
                    <a:srgbClr val="AFABAB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Бессмертный полк Пермской фармацевтической академии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Объект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saturation sat="66000"/>
                    </a14:imgEffect>
                    <a14:imgEffect>
                      <a14:brightnessContrast bright="6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alpha val="36000"/>
              </a:schemeClr>
            </a:glow>
          </a:effectLst>
        </p:spPr>
      </p:pic>
      <p:pic>
        <p:nvPicPr>
          <p:cNvPr id="2" name="Рисунок 1" descr="staraya-bumaga-102.jpg"/>
          <p:cNvPicPr>
            <a:picLocks noChangeAspect="1"/>
          </p:cNvPicPr>
          <p:nvPr/>
        </p:nvPicPr>
        <p:blipFill>
          <a:blip r:embed="rId4"/>
          <a:srcRect l="48521" r="2663"/>
          <a:stretch>
            <a:fillRect/>
          </a:stretch>
        </p:blipFill>
        <p:spPr>
          <a:xfrm>
            <a:off x="4429124" y="785794"/>
            <a:ext cx="4714876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AutoShape 2" descr="https://rbsmi.ru/upload/iblock/833/8330d8b81aa0cfaf93b19636f884c8b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4429124" y="958675"/>
            <a:ext cx="4714876" cy="468052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3100" b="1" dirty="0" smtClean="0">
                <a:latin typeface="Arial Black" pitchFamily="34" charset="0"/>
                <a:ea typeface="MS Mincho" pitchFamily="49" charset="-128"/>
              </a:rPr>
              <a:t>Обухова (</a:t>
            </a:r>
            <a:r>
              <a:rPr lang="ru-RU" sz="3100" b="1" dirty="0" err="1" smtClean="0">
                <a:latin typeface="Arial Black" pitchFamily="34" charset="0"/>
                <a:ea typeface="MS Mincho" pitchFamily="49" charset="-128"/>
              </a:rPr>
              <a:t>Нуралова</a:t>
            </a:r>
            <a:r>
              <a:rPr lang="ru-RU" sz="3100" b="1" dirty="0" smtClean="0">
                <a:latin typeface="Arial Black" pitchFamily="34" charset="0"/>
                <a:ea typeface="MS Mincho" pitchFamily="49" charset="-128"/>
              </a:rPr>
              <a:t>) </a:t>
            </a:r>
          </a:p>
          <a:p>
            <a:pPr algn="ctr">
              <a:buNone/>
            </a:pPr>
            <a:r>
              <a:rPr lang="ru-RU" sz="3100" b="1" dirty="0" smtClean="0">
                <a:latin typeface="Arial Black" pitchFamily="34" charset="0"/>
                <a:ea typeface="MS Mincho" pitchFamily="49" charset="-128"/>
              </a:rPr>
              <a:t>Тамара Николаевна</a:t>
            </a:r>
          </a:p>
          <a:p>
            <a:pPr algn="ctr">
              <a:buNone/>
            </a:pPr>
            <a:r>
              <a:rPr lang="ru-RU" sz="2600" b="1" dirty="0" smtClean="0">
                <a:latin typeface="Arial Black" pitchFamily="34" charset="0"/>
                <a:ea typeface="MS Mincho" pitchFamily="49" charset="-128"/>
              </a:rPr>
              <a:t>(выпуск 1941г.)</a:t>
            </a:r>
          </a:p>
          <a:p>
            <a:pPr marL="0" indent="0" algn="ctr">
              <a:buNone/>
            </a:pPr>
            <a:endParaRPr lang="ru-RU" sz="1400" b="1" dirty="0" smtClean="0">
              <a:latin typeface="Arial Black" pitchFamily="34" charset="0"/>
              <a:ea typeface="MS Mincho" pitchFamily="49" charset="-128"/>
            </a:endParaRPr>
          </a:p>
          <a:p>
            <a:pPr marL="0" indent="0" algn="ctr">
              <a:buNone/>
            </a:pPr>
            <a:endParaRPr lang="ru-RU" sz="1400" b="1" dirty="0">
              <a:latin typeface="Arial Black" pitchFamily="34" charset="0"/>
              <a:ea typeface="MS Mincho" pitchFamily="49" charset="-128"/>
            </a:endParaRPr>
          </a:p>
          <a:p>
            <a:pPr marL="0" indent="0" algn="ctr">
              <a:buNone/>
            </a:pPr>
            <a:r>
              <a:rPr lang="ru-RU" sz="2600" b="1" dirty="0"/>
              <a:t>В августе 1941г. </a:t>
            </a:r>
            <a:r>
              <a:rPr lang="ru-RU" sz="2600" b="1" dirty="0" smtClean="0"/>
              <a:t>была </a:t>
            </a:r>
            <a:r>
              <a:rPr lang="ru-RU" sz="2600" b="1" dirty="0"/>
              <a:t>призвана на воинскую службу и отправлена в г. Свердловск в штаб Уральского военного </a:t>
            </a:r>
            <a:r>
              <a:rPr lang="ru-RU" sz="2600" b="1" dirty="0" smtClean="0"/>
              <a:t>округа</a:t>
            </a:r>
            <a:r>
              <a:rPr lang="ru-RU" sz="2600" b="1" dirty="0"/>
              <a:t>.</a:t>
            </a:r>
            <a:endParaRPr lang="ru-RU" sz="2600" b="1" dirty="0" smtClean="0"/>
          </a:p>
          <a:p>
            <a:pPr marL="0" indent="0" algn="ctr">
              <a:buNone/>
            </a:pPr>
            <a:r>
              <a:rPr lang="ru-RU" sz="2600" b="1" dirty="0" smtClean="0"/>
              <a:t>В </a:t>
            </a:r>
            <a:r>
              <a:rPr lang="ru-RU" sz="2600" b="1" dirty="0"/>
              <a:t>1941-1942гг. служила в должности заведующей лаборатории полевого армейского склада № 1647 Калининского фронта. Затем переведена на должность заведующей аптекой полевого госпиталя № 744 </a:t>
            </a:r>
            <a:r>
              <a:rPr lang="ru-RU" sz="2600" b="1" dirty="0" err="1"/>
              <a:t>Волховского</a:t>
            </a:r>
            <a:r>
              <a:rPr lang="ru-RU" sz="2600" b="1" dirty="0"/>
              <a:t> фронта (1942-1943гг.) и заведующей аптекой </a:t>
            </a:r>
            <a:r>
              <a:rPr lang="ru-RU" sz="2600" b="1" dirty="0" smtClean="0"/>
              <a:t>эвакогоспиталя </a:t>
            </a:r>
            <a:r>
              <a:rPr lang="ru-RU" sz="2600" b="1" dirty="0"/>
              <a:t>№ 977 (1943-1945гг</a:t>
            </a:r>
            <a:r>
              <a:rPr lang="ru-RU" sz="2600" b="1" dirty="0" smtClean="0"/>
              <a:t>.)</a:t>
            </a:r>
          </a:p>
          <a:p>
            <a:pPr marL="0" indent="0" algn="ctr">
              <a:buNone/>
            </a:pPr>
            <a:r>
              <a:rPr lang="ru-RU" sz="2900" b="1" dirty="0" smtClean="0"/>
              <a:t> </a:t>
            </a:r>
            <a:endParaRPr lang="ru-RU" sz="2900" b="1" dirty="0">
              <a:latin typeface="Arial Black" pitchFamily="34" charset="0"/>
              <a:ea typeface="MS Mincho" pitchFamily="49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731271">
            <a:off x="2620588" y="2060236"/>
            <a:ext cx="1428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1940-е годы, музей ПГФА 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 rot="712550">
            <a:off x="-58575" y="4604227"/>
            <a:ext cx="1428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dirty="0" smtClean="0"/>
              <a:t>Западный фронт, 1942г., </a:t>
            </a:r>
          </a:p>
          <a:p>
            <a:pPr algn="r"/>
            <a:r>
              <a:rPr lang="ru-RU" sz="1200" b="1" dirty="0" smtClean="0"/>
              <a:t>музей ПГФА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042924" y="-34148"/>
            <a:ext cx="5101076" cy="675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500" dirty="0">
                <a:ln w="10160" cap="flat" cmpd="sng" algn="ctr">
                  <a:solidFill>
                    <a:srgbClr val="7F7F7F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75-летию Победы</a:t>
            </a:r>
            <a:endParaRPr lang="ru-RU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5141">
            <a:off x="1597368" y="2697304"/>
            <a:ext cx="2687487" cy="386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951"/>
          <a:stretch/>
        </p:blipFill>
        <p:spPr bwMode="auto">
          <a:xfrm rot="20761980">
            <a:off x="442062" y="269617"/>
            <a:ext cx="1996678" cy="2923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4283968" y="4916846"/>
            <a:ext cx="4860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«…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Взятие Берлина – горело все: воздух, небо, земля. О, сколько осталось лежать наших мальчишек там... За всех них, я расписалась на Рейхстаге в Берлине «Здесь была Обухова Тамара из Перми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»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8793" y="6464146"/>
            <a:ext cx="8998806" cy="42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n w="6350" cap="flat" cmpd="sng" algn="ctr">
                  <a:solidFill>
                    <a:srgbClr val="AFABAB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Бессмертный полк Пермской фармацевтической академии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saturation sat="66000"/>
                    </a14:imgEffect>
                    <a14:imgEffect>
                      <a14:brightnessContrast bright="6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alpha val="36000"/>
              </a:schemeClr>
            </a:glow>
          </a:effectLst>
        </p:spPr>
      </p:pic>
      <p:pic>
        <p:nvPicPr>
          <p:cNvPr id="5" name="Рисунок 4" descr="staraya-bumaga-102.jpg"/>
          <p:cNvPicPr>
            <a:picLocks noChangeAspect="1"/>
          </p:cNvPicPr>
          <p:nvPr/>
        </p:nvPicPr>
        <p:blipFill>
          <a:blip r:embed="rId4"/>
          <a:srcRect l="48521" r="2663"/>
          <a:stretch>
            <a:fillRect/>
          </a:stretch>
        </p:blipFill>
        <p:spPr>
          <a:xfrm>
            <a:off x="4429124" y="785794"/>
            <a:ext cx="4714876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AutoShape 2" descr="https://rbsmi.ru/upload/iblock/833/8330d8b81aa0cfaf93b19636f884c8b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4429124" y="958675"/>
            <a:ext cx="4714876" cy="5212382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3000" b="1" dirty="0" err="1" smtClean="0">
                <a:latin typeface="Arial Black" pitchFamily="34" charset="0"/>
                <a:ea typeface="MS Mincho" pitchFamily="49" charset="-128"/>
              </a:rPr>
              <a:t>Градель</a:t>
            </a:r>
            <a:r>
              <a:rPr lang="ru-RU" sz="3000" b="1" dirty="0" smtClean="0">
                <a:latin typeface="Arial Black" pitchFamily="34" charset="0"/>
                <a:ea typeface="MS Mincho" pitchFamily="49" charset="-128"/>
              </a:rPr>
              <a:t> </a:t>
            </a:r>
            <a:r>
              <a:rPr lang="ru-RU" sz="3000" b="1" dirty="0">
                <a:latin typeface="Arial Black" pitchFamily="34" charset="0"/>
                <a:ea typeface="MS Mincho" pitchFamily="49" charset="-128"/>
              </a:rPr>
              <a:t>(</a:t>
            </a:r>
            <a:r>
              <a:rPr lang="ru-RU" sz="3000" b="1" dirty="0" err="1">
                <a:latin typeface="Arial Black" pitchFamily="34" charset="0"/>
                <a:ea typeface="MS Mincho" pitchFamily="49" charset="-128"/>
              </a:rPr>
              <a:t>Рисберг</a:t>
            </a:r>
            <a:r>
              <a:rPr lang="ru-RU" sz="3000" b="1" dirty="0">
                <a:latin typeface="Arial Black" pitchFamily="34" charset="0"/>
                <a:ea typeface="MS Mincho" pitchFamily="49" charset="-128"/>
              </a:rPr>
              <a:t>) </a:t>
            </a:r>
            <a:endParaRPr lang="ru-RU" sz="3000" b="1" dirty="0" smtClean="0">
              <a:latin typeface="Arial Black" pitchFamily="34" charset="0"/>
              <a:ea typeface="MS Mincho" pitchFamily="49" charset="-128"/>
            </a:endParaRPr>
          </a:p>
          <a:p>
            <a:pPr algn="ctr">
              <a:buNone/>
            </a:pPr>
            <a:r>
              <a:rPr lang="ru-RU" sz="3000" b="1" dirty="0" smtClean="0">
                <a:latin typeface="Arial Black" pitchFamily="34" charset="0"/>
                <a:ea typeface="MS Mincho" pitchFamily="49" charset="-128"/>
              </a:rPr>
              <a:t>Галина </a:t>
            </a:r>
            <a:r>
              <a:rPr lang="ru-RU" sz="3000" b="1" dirty="0">
                <a:latin typeface="Arial Black" pitchFamily="34" charset="0"/>
                <a:ea typeface="MS Mincho" pitchFamily="49" charset="-128"/>
              </a:rPr>
              <a:t>Вениаминовна</a:t>
            </a:r>
          </a:p>
          <a:p>
            <a:pPr algn="ctr">
              <a:buNone/>
            </a:pPr>
            <a:r>
              <a:rPr lang="ru-RU" sz="2600" b="1" dirty="0" smtClean="0">
                <a:latin typeface="Arial Black" pitchFamily="34" charset="0"/>
                <a:ea typeface="MS Mincho" pitchFamily="49" charset="-128"/>
              </a:rPr>
              <a:t>(выпуск 1937г.)</a:t>
            </a:r>
          </a:p>
          <a:p>
            <a:pPr marL="0" indent="0" algn="ctr">
              <a:buNone/>
            </a:pPr>
            <a:endParaRPr lang="ru-RU" sz="1400" b="1" dirty="0" smtClean="0">
              <a:latin typeface="Arial Black" pitchFamily="34" charset="0"/>
              <a:ea typeface="MS Mincho" pitchFamily="49" charset="-128"/>
            </a:endParaRPr>
          </a:p>
          <a:p>
            <a:pPr marL="0" indent="0" algn="ctr">
              <a:buNone/>
            </a:pPr>
            <a:endParaRPr lang="ru-RU" sz="1400" b="1" dirty="0">
              <a:latin typeface="Arial Black" pitchFamily="34" charset="0"/>
              <a:ea typeface="MS Mincho" pitchFamily="49" charset="-128"/>
            </a:endParaRPr>
          </a:p>
          <a:p>
            <a:pPr marL="0" indent="0" algn="ctr">
              <a:buNone/>
            </a:pPr>
            <a:r>
              <a:rPr lang="ru-RU" sz="2500" b="1" dirty="0"/>
              <a:t>В ноябре 1942г. была мобилизована Сталинским РВК г. Молотова. В годы войны служила в звании старшего лейтенанта медицинской службы, занимая должности начальника аптеки полевого госпиталя № 3351 70-й Армии Центрального фронта, затем 2-го Белорусского фронта. С 1944г. по 1945г. была переведена на должность начальника аптеки эвакопункта № 182 </a:t>
            </a:r>
            <a:endParaRPr lang="ru-RU" sz="2500" b="1" dirty="0" smtClean="0"/>
          </a:p>
          <a:p>
            <a:pPr marL="0" indent="0" algn="ctr">
              <a:buNone/>
            </a:pPr>
            <a:r>
              <a:rPr lang="ru-RU" sz="2500" b="1" dirty="0" smtClean="0"/>
              <a:t>70-й </a:t>
            </a:r>
            <a:r>
              <a:rPr lang="ru-RU" sz="2500" b="1" dirty="0"/>
              <a:t>Армии, в 1945г. – назначена начальником аптеки хирургического подвижного полевого госпиталя № 3291. День Победы встретила в г. </a:t>
            </a:r>
            <a:r>
              <a:rPr lang="ru-RU" sz="2500" b="1" dirty="0" smtClean="0"/>
              <a:t>Берлине. </a:t>
            </a:r>
            <a:endParaRPr lang="ru-RU" sz="2900" b="1" dirty="0">
              <a:latin typeface="Arial Black" pitchFamily="34" charset="0"/>
              <a:ea typeface="MS Mincho" pitchFamily="49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985465">
            <a:off x="503993" y="2854696"/>
            <a:ext cx="1428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1940-е годы, музей ПГФА 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042924" y="-34148"/>
            <a:ext cx="5101076" cy="675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500" dirty="0">
                <a:ln w="10160" cap="flat" cmpd="sng" algn="ctr">
                  <a:solidFill>
                    <a:srgbClr val="7F7F7F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75-летию Победы</a:t>
            </a:r>
            <a:endParaRPr lang="ru-RU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7"/>
          <a:stretch/>
        </p:blipFill>
        <p:spPr bwMode="auto">
          <a:xfrm rot="775567">
            <a:off x="935219" y="258218"/>
            <a:ext cx="2513315" cy="2682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99319">
            <a:off x="212266" y="3676347"/>
            <a:ext cx="4146167" cy="2324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 rot="20799319">
            <a:off x="875965" y="4196786"/>
            <a:ext cx="342655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«в дни </a:t>
            </a: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Брестской 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операции трижды досрочно развертывала аптеку и полностью обеспечивала работу 4-х перевязочных и операционной. Со временем при работе не считается. Во время потока тяжелораненых работала без отдыха около 48 часов» </a:t>
            </a:r>
            <a:endParaRPr lang="ru-RU" sz="1400" i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18793" y="6464146"/>
            <a:ext cx="8998806" cy="42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n w="6350" cap="flat" cmpd="sng" algn="ctr">
                  <a:solidFill>
                    <a:srgbClr val="AFABAB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Бессмертный полк Пермской фармацевтической академии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saturation sat="66000"/>
                    </a14:imgEffect>
                    <a14:imgEffect>
                      <a14:brightnessContrast bright="6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alpha val="36000"/>
              </a:schemeClr>
            </a:glow>
          </a:effectLst>
        </p:spPr>
      </p:pic>
      <p:pic>
        <p:nvPicPr>
          <p:cNvPr id="5" name="Рисунок 4" descr="staraya-bumaga-102.jpg"/>
          <p:cNvPicPr>
            <a:picLocks noChangeAspect="1"/>
          </p:cNvPicPr>
          <p:nvPr/>
        </p:nvPicPr>
        <p:blipFill>
          <a:blip r:embed="rId4"/>
          <a:srcRect l="48521" r="2663"/>
          <a:stretch>
            <a:fillRect/>
          </a:stretch>
        </p:blipFill>
        <p:spPr>
          <a:xfrm>
            <a:off x="4429124" y="785794"/>
            <a:ext cx="4714876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AutoShape 2" descr="https://rbsmi.ru/upload/iblock/833/8330d8b81aa0cfaf93b19636f884c8b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4581440" y="958675"/>
            <a:ext cx="4429124" cy="468052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3000" b="1" dirty="0" smtClean="0">
                <a:latin typeface="Arial Black" pitchFamily="34" charset="0"/>
                <a:ea typeface="MS Mincho" pitchFamily="49" charset="-128"/>
              </a:rPr>
              <a:t>Козьминых </a:t>
            </a:r>
            <a:r>
              <a:rPr lang="ru-RU" sz="3000" b="1" dirty="0">
                <a:latin typeface="Arial Black" pitchFamily="34" charset="0"/>
                <a:ea typeface="MS Mincho" pitchFamily="49" charset="-128"/>
              </a:rPr>
              <a:t>Олег Кузьмич</a:t>
            </a:r>
          </a:p>
          <a:p>
            <a:pPr algn="ctr">
              <a:buNone/>
            </a:pPr>
            <a:r>
              <a:rPr lang="ru-RU" sz="2600" b="1" dirty="0" smtClean="0">
                <a:latin typeface="Arial Black" pitchFamily="34" charset="0"/>
                <a:ea typeface="MS Mincho" pitchFamily="49" charset="-128"/>
              </a:rPr>
              <a:t>(выпуск 1940г.)</a:t>
            </a:r>
          </a:p>
          <a:p>
            <a:pPr marL="0" indent="0" algn="ctr">
              <a:buNone/>
            </a:pPr>
            <a:endParaRPr lang="ru-RU" sz="1400" b="1" dirty="0" smtClean="0">
              <a:latin typeface="Arial Black" pitchFamily="34" charset="0"/>
              <a:ea typeface="MS Mincho" pitchFamily="49" charset="-128"/>
            </a:endParaRPr>
          </a:p>
          <a:p>
            <a:pPr marL="0" indent="0" algn="ctr">
              <a:buNone/>
            </a:pPr>
            <a:endParaRPr lang="ru-RU" sz="1400" b="1" dirty="0">
              <a:latin typeface="Arial Black" pitchFamily="34" charset="0"/>
              <a:ea typeface="MS Mincho" pitchFamily="49" charset="-128"/>
            </a:endParaRPr>
          </a:p>
          <a:p>
            <a:pPr marL="0" indent="0" algn="ctr">
              <a:buNone/>
            </a:pPr>
            <a:r>
              <a:rPr lang="ru-RU" sz="2500" b="1" dirty="0"/>
              <a:t>Начиная с 1942г., </a:t>
            </a:r>
            <a:r>
              <a:rPr lang="ru-RU" sz="2500" b="1" dirty="0" smtClean="0"/>
              <a:t>работал </a:t>
            </a:r>
            <a:r>
              <a:rPr lang="ru-RU" sz="2500" b="1" dirty="0"/>
              <a:t>на должностях начальника аптеки стрелкового полка, начальника медицинского снабжения стрелковой дивизии, начальника отдела армейских и фронтовых медицинских складов 2-го и 3-го Украинских фронтов</a:t>
            </a:r>
            <a:r>
              <a:rPr lang="ru-RU" sz="2500" b="1" dirty="0" smtClean="0"/>
              <a:t>. </a:t>
            </a:r>
            <a:r>
              <a:rPr lang="ru-RU" sz="2500" b="1" dirty="0"/>
              <a:t>Воевал в частях Сталинградского, Донского, Степного фронтов (24-я и 65-я армии, 233-я </a:t>
            </a:r>
            <a:r>
              <a:rPr lang="ru-RU" sz="2500" b="1" dirty="0" err="1"/>
              <a:t>Кременчугско</a:t>
            </a:r>
            <a:r>
              <a:rPr lang="ru-RU" sz="2500" b="1" dirty="0"/>
              <a:t>-Знаменская стрелковая дивизия; 284-я отдельная механизированная бригада). Служил в южной группе войск, а также Прикарпатском и Уральском военных округах. В составе </a:t>
            </a:r>
            <a:r>
              <a:rPr lang="ru-RU" sz="2500" b="1" dirty="0" smtClean="0"/>
              <a:t>  233-й </a:t>
            </a:r>
            <a:r>
              <a:rPr lang="ru-RU" sz="2500" b="1" dirty="0"/>
              <a:t>Краснознаменной </a:t>
            </a:r>
            <a:r>
              <a:rPr lang="ru-RU" sz="2500" b="1" dirty="0" err="1"/>
              <a:t>Кременчугско</a:t>
            </a:r>
            <a:r>
              <a:rPr lang="ru-RU" sz="2500" b="1" dirty="0"/>
              <a:t>-Знаменской стрелковой </a:t>
            </a:r>
            <a:r>
              <a:rPr lang="ru-RU" sz="2500" b="1" dirty="0" smtClean="0"/>
              <a:t>дивизии</a:t>
            </a:r>
            <a:endParaRPr lang="ru-RU" sz="2900" b="1" dirty="0">
              <a:latin typeface="Arial Black" pitchFamily="34" charset="0"/>
              <a:ea typeface="MS Mincho" pitchFamily="49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0694695">
            <a:off x="3365799" y="2214387"/>
            <a:ext cx="1428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1940-е годы, музей ПГФА 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042924" y="-34148"/>
            <a:ext cx="5101076" cy="675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500" dirty="0">
                <a:ln w="10160" cap="flat" cmpd="sng" algn="ctr">
                  <a:solidFill>
                    <a:srgbClr val="7F7F7F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75-летию Победы</a:t>
            </a:r>
            <a:endParaRPr lang="ru-RU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8793" y="6464146"/>
            <a:ext cx="8998806" cy="42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n w="6350" cap="flat" cmpd="sng" algn="ctr">
                  <a:solidFill>
                    <a:srgbClr val="AFABAB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Бессмертный полк Пермской фармацевтической академии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5"/>
          <a:stretch/>
        </p:blipFill>
        <p:spPr bwMode="auto">
          <a:xfrm rot="20618364">
            <a:off x="699482" y="36208"/>
            <a:ext cx="2257760" cy="297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ttps://sun9-15.userapi.com/c857720/v857720288/19ee0c/rAvQUyDpUgc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22" r="4558" b="6698"/>
          <a:stretch/>
        </p:blipFill>
        <p:spPr bwMode="auto">
          <a:xfrm rot="920498">
            <a:off x="-81768" y="3419367"/>
            <a:ext cx="4390975" cy="2649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Прямоугольник 12"/>
          <p:cNvSpPr/>
          <p:nvPr/>
        </p:nvSpPr>
        <p:spPr>
          <a:xfrm rot="974612">
            <a:off x="39685" y="5878063"/>
            <a:ext cx="2367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Среди офицерского состава 284 Отдельного медико-санитарного батальона, 1940е гг.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563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saturation sat="66000"/>
                    </a14:imgEffect>
                    <a14:imgEffect>
                      <a14:brightnessContrast bright="6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alpha val="36000"/>
              </a:schemeClr>
            </a:glow>
          </a:effectLst>
        </p:spPr>
      </p:pic>
      <p:pic>
        <p:nvPicPr>
          <p:cNvPr id="5" name="Рисунок 4" descr="staraya-bumaga-102.jpg"/>
          <p:cNvPicPr>
            <a:picLocks noChangeAspect="1"/>
          </p:cNvPicPr>
          <p:nvPr/>
        </p:nvPicPr>
        <p:blipFill>
          <a:blip r:embed="rId4"/>
          <a:srcRect l="48521" r="2663"/>
          <a:stretch>
            <a:fillRect/>
          </a:stretch>
        </p:blipFill>
        <p:spPr>
          <a:xfrm>
            <a:off x="4429124" y="785794"/>
            <a:ext cx="4714876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AutoShape 2" descr="https://rbsmi.ru/upload/iblock/833/8330d8b81aa0cfaf93b19636f884c8b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581440" y="958675"/>
            <a:ext cx="4429124" cy="539928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500" b="1" dirty="0" smtClean="0">
                <a:latin typeface="Arial Black" pitchFamily="34" charset="0"/>
                <a:ea typeface="MS Mincho" pitchFamily="49" charset="-128"/>
              </a:rPr>
              <a:t>Зыкова </a:t>
            </a:r>
          </a:p>
          <a:p>
            <a:pPr marL="0" indent="0" algn="ctr">
              <a:buNone/>
            </a:pPr>
            <a:r>
              <a:rPr lang="ru-RU" sz="2500" b="1" dirty="0" smtClean="0">
                <a:latin typeface="Arial Black" pitchFamily="34" charset="0"/>
                <a:ea typeface="MS Mincho" pitchFamily="49" charset="-128"/>
              </a:rPr>
              <a:t>Ирина Михайловна</a:t>
            </a:r>
            <a:endParaRPr lang="ru-RU" sz="2500" b="1" dirty="0">
              <a:latin typeface="Arial Black" pitchFamily="34" charset="0"/>
              <a:ea typeface="MS Mincho" pitchFamily="49" charset="-128"/>
            </a:endParaRPr>
          </a:p>
          <a:p>
            <a:pPr algn="ctr">
              <a:buFont typeface="Arial" pitchFamily="34" charset="0"/>
              <a:buNone/>
            </a:pPr>
            <a:r>
              <a:rPr lang="ru-RU" sz="2000" b="1" dirty="0" smtClean="0">
                <a:latin typeface="Arial Black" pitchFamily="34" charset="0"/>
                <a:ea typeface="MS Mincho" pitchFamily="49" charset="-128"/>
              </a:rPr>
              <a:t>(выпуск 1939г.)</a:t>
            </a:r>
          </a:p>
          <a:p>
            <a:pPr algn="ctr">
              <a:buFont typeface="Arial" pitchFamily="34" charset="0"/>
              <a:buNone/>
            </a:pPr>
            <a:endParaRPr lang="ru-RU" sz="1200" b="1" dirty="0" smtClean="0">
              <a:latin typeface="Arial Black" pitchFamily="34" charset="0"/>
              <a:ea typeface="MS Mincho" pitchFamily="49" charset="-128"/>
            </a:endParaRPr>
          </a:p>
          <a:p>
            <a:pPr marL="0" indent="0" algn="ctr">
              <a:buNone/>
            </a:pPr>
            <a:r>
              <a:rPr lang="ru-RU" sz="1800" b="1" dirty="0"/>
              <a:t>22 июня 1941г. </a:t>
            </a:r>
            <a:r>
              <a:rPr lang="ru-RU" sz="1800" b="1" dirty="0" smtClean="0"/>
              <a:t>была </a:t>
            </a:r>
            <a:r>
              <a:rPr lang="ru-RU" sz="1800" b="1" dirty="0"/>
              <a:t>мобилизована Октябрьским РККА г. Свердловска, назначена на должность начальника аптеки авто-хирургического отряда </a:t>
            </a:r>
            <a:r>
              <a:rPr lang="ru-RU" sz="1800" b="1" dirty="0" smtClean="0"/>
              <a:t>№53 </a:t>
            </a:r>
            <a:r>
              <a:rPr lang="ru-RU" sz="1800" b="1" dirty="0"/>
              <a:t>22-й Армии Калининского фронта. </a:t>
            </a:r>
          </a:p>
          <a:p>
            <a:pPr marL="0" indent="0" algn="ctr">
              <a:buNone/>
            </a:pPr>
            <a:r>
              <a:rPr lang="ru-RU" sz="1800" b="1" dirty="0"/>
              <a:t>С декабря 1941г. до июля 1942г. Ирина Михайловна состояла начальником медицинского снабжения полевого эвакопункта №9 </a:t>
            </a:r>
            <a:r>
              <a:rPr lang="ru-RU" sz="1800" b="1" dirty="0" smtClean="0"/>
              <a:t>22-й </a:t>
            </a:r>
            <a:r>
              <a:rPr lang="ru-RU" sz="1800" b="1" dirty="0"/>
              <a:t>Армии Калининского и Западного фронтов. </a:t>
            </a:r>
            <a:r>
              <a:rPr lang="ru-RU" sz="1800" b="1" dirty="0" smtClean="0"/>
              <a:t>Затем назначена </a:t>
            </a:r>
            <a:r>
              <a:rPr lang="ru-RU" sz="1800" b="1" dirty="0"/>
              <a:t>начальником аптеки хирургического подвижного полевого госпиталя № 571 22-й Армии Западного фронта. С августа 1943г. до января 1945г. возглавляла часть медицинского снабжения 343-й стрелковой дивизии 49-й и 51-й Армий 2-го Белорусского фронта. Окончание войны встретила в должности начальника аптеки хирургического подвижного полевого </a:t>
            </a:r>
            <a:r>
              <a:rPr lang="ru-RU" sz="1800" b="1" dirty="0" smtClean="0"/>
              <a:t>госпиталя № </a:t>
            </a:r>
            <a:r>
              <a:rPr lang="ru-RU" sz="1800" b="1" dirty="0"/>
              <a:t>5184 63-й Армии 3-го Белорусского фронта.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42924" y="-34148"/>
            <a:ext cx="5101076" cy="675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500" dirty="0">
                <a:ln w="10160" cap="flat" cmpd="sng" algn="ctr">
                  <a:solidFill>
                    <a:srgbClr val="7F7F7F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75-летию Победы</a:t>
            </a:r>
            <a:endParaRPr lang="ru-RU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1038350">
            <a:off x="266412" y="3914124"/>
            <a:ext cx="14396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dirty="0" smtClean="0"/>
              <a:t>1946г, музей ПГФА </a:t>
            </a:r>
            <a:endParaRPr lang="ru-RU" sz="1200" dirty="0"/>
          </a:p>
        </p:txBody>
      </p:sp>
      <p:sp>
        <p:nvSpPr>
          <p:cNvPr id="20" name="Прямоугольник 19"/>
          <p:cNvSpPr/>
          <p:nvPr/>
        </p:nvSpPr>
        <p:spPr>
          <a:xfrm rot="20612658">
            <a:off x="2102332" y="485855"/>
            <a:ext cx="10837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1941г., </a:t>
            </a:r>
          </a:p>
          <a:p>
            <a:r>
              <a:rPr lang="ru-RU" sz="1200" b="1" dirty="0" smtClean="0"/>
              <a:t>музей ПГФА </a:t>
            </a:r>
            <a:endParaRPr lang="ru-RU" sz="1200" dirty="0"/>
          </a:p>
        </p:txBody>
      </p:sp>
      <p:pic>
        <p:nvPicPr>
          <p:cNvPr id="3074" name="Picture 2" descr="https://sun9-34.userapi.com/c205620/v205620916/a1636/la-6a_BVbe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87" t="6443" r="24180" b="32308"/>
          <a:stretch/>
        </p:blipFill>
        <p:spPr bwMode="auto">
          <a:xfrm rot="20602828">
            <a:off x="244614" y="160338"/>
            <a:ext cx="1944216" cy="3093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49"/>
          <a:stretch/>
        </p:blipFill>
        <p:spPr bwMode="auto">
          <a:xfrm rot="855111">
            <a:off x="2126944" y="1626483"/>
            <a:ext cx="2240294" cy="3028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4" descr="Картинки по запросу &quot;лист фон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9" b="5967"/>
          <a:stretch/>
        </p:blipFill>
        <p:spPr bwMode="auto">
          <a:xfrm rot="20853874">
            <a:off x="214724" y="4915763"/>
            <a:ext cx="4119588" cy="144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8793" y="6464146"/>
            <a:ext cx="8998806" cy="42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n w="6350" cap="flat" cmpd="sng" algn="ctr">
                  <a:solidFill>
                    <a:srgbClr val="AFABAB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Бессмертный полк Пермской фармацевтической академии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0856663">
            <a:off x="268621" y="5089506"/>
            <a:ext cx="4055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Авто-хирургический отряд был создан </a:t>
            </a:r>
            <a:r>
              <a:rPr lang="ru-RU" sz="16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для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парирования неожиданных изменений в боевой обстановке, связанных с внезапным увеличением боевых санитарных потерь. 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4164083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saturation sat="66000"/>
                    </a14:imgEffect>
                    <a14:imgEffect>
                      <a14:brightnessContrast bright="6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alpha val="36000"/>
              </a:schemeClr>
            </a:glow>
          </a:effectLst>
        </p:spPr>
      </p:pic>
      <p:pic>
        <p:nvPicPr>
          <p:cNvPr id="5" name="Рисунок 4" descr="staraya-bumaga-102.jpg"/>
          <p:cNvPicPr>
            <a:picLocks noChangeAspect="1"/>
          </p:cNvPicPr>
          <p:nvPr/>
        </p:nvPicPr>
        <p:blipFill>
          <a:blip r:embed="rId4"/>
          <a:srcRect l="48521" r="2663"/>
          <a:stretch>
            <a:fillRect/>
          </a:stretch>
        </p:blipFill>
        <p:spPr>
          <a:xfrm>
            <a:off x="4429124" y="785794"/>
            <a:ext cx="4714876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AutoShape 2" descr="https://rbsmi.ru/upload/iblock/833/8330d8b81aa0cfaf93b19636f884c8b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581440" y="958675"/>
            <a:ext cx="4429124" cy="46805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sz="3000" b="1" dirty="0">
                <a:latin typeface="Arial Black" pitchFamily="34" charset="0"/>
                <a:ea typeface="MS Mincho" pitchFamily="49" charset="-128"/>
              </a:rPr>
              <a:t>Бушкова Мария Николаевна</a:t>
            </a:r>
          </a:p>
          <a:p>
            <a:pPr algn="ctr">
              <a:buFont typeface="Arial" pitchFamily="34" charset="0"/>
              <a:buNone/>
            </a:pPr>
            <a:r>
              <a:rPr lang="ru-RU" sz="2600" b="1" dirty="0" smtClean="0">
                <a:latin typeface="Arial Black" pitchFamily="34" charset="0"/>
                <a:ea typeface="MS Mincho" pitchFamily="49" charset="-128"/>
              </a:rPr>
              <a:t>(выпуск 1938г.)</a:t>
            </a:r>
          </a:p>
          <a:p>
            <a:pPr marL="0" indent="0" algn="ctr">
              <a:buFont typeface="Arial" pitchFamily="34" charset="0"/>
              <a:buNone/>
            </a:pPr>
            <a:endParaRPr lang="ru-RU" sz="1400" b="1" dirty="0" smtClean="0">
              <a:latin typeface="Arial Black" pitchFamily="34" charset="0"/>
              <a:ea typeface="MS Mincho" pitchFamily="49" charset="-128"/>
            </a:endParaRPr>
          </a:p>
          <a:p>
            <a:pPr marL="0" indent="0" algn="ctr">
              <a:buFont typeface="Arial" pitchFamily="34" charset="0"/>
              <a:buNone/>
            </a:pPr>
            <a:endParaRPr lang="ru-RU" sz="1400" b="1" dirty="0" smtClean="0">
              <a:latin typeface="Arial Black" pitchFamily="34" charset="0"/>
              <a:ea typeface="MS Mincho" pitchFamily="49" charset="-128"/>
            </a:endParaRPr>
          </a:p>
          <a:p>
            <a:pPr marL="0" indent="0" algn="ctr">
              <a:buNone/>
            </a:pPr>
            <a:r>
              <a:rPr lang="ru-RU" sz="2600" b="1" dirty="0"/>
              <a:t>Во время Великой </a:t>
            </a:r>
            <a:r>
              <a:rPr lang="ru-RU" sz="2600" b="1" dirty="0" smtClean="0"/>
              <a:t>Отечественной </a:t>
            </a:r>
            <a:r>
              <a:rPr lang="ru-RU" sz="2600" b="1" dirty="0"/>
              <a:t>войны с марта 1943г. служила в должности начальника анатомической лаборатории склада </a:t>
            </a:r>
            <a:r>
              <a:rPr lang="ru-RU" sz="2600" b="1" dirty="0" smtClean="0"/>
              <a:t>Народного комиссариата обороны </a:t>
            </a:r>
            <a:r>
              <a:rPr lang="ru-RU" sz="2600" b="1" dirty="0"/>
              <a:t>№ 282 2-го Белорусского фронта, в звании майора медицинской </a:t>
            </a:r>
            <a:r>
              <a:rPr lang="ru-RU" sz="2600" b="1" dirty="0" smtClean="0"/>
              <a:t>службы</a:t>
            </a:r>
            <a:endParaRPr lang="ru-RU" sz="2600" b="1" dirty="0"/>
          </a:p>
        </p:txBody>
      </p:sp>
      <p:sp>
        <p:nvSpPr>
          <p:cNvPr id="8" name="Прямоугольник 7"/>
          <p:cNvSpPr/>
          <p:nvPr/>
        </p:nvSpPr>
        <p:spPr>
          <a:xfrm rot="1079750">
            <a:off x="3071201" y="2498367"/>
            <a:ext cx="1428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1940-е годы, музей ПГФА 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042924" y="-34148"/>
            <a:ext cx="5101076" cy="675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500" dirty="0">
                <a:ln w="10160" cap="flat" cmpd="sng" algn="ctr">
                  <a:solidFill>
                    <a:srgbClr val="7F7F7F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75-летию Победы</a:t>
            </a:r>
            <a:endParaRPr lang="ru-RU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8793" y="6464146"/>
            <a:ext cx="8998806" cy="42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n w="6350" cap="flat" cmpd="sng" algn="ctr">
                  <a:solidFill>
                    <a:srgbClr val="AFABAB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Бессмертный полк Пермской фармацевтической академии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99319">
            <a:off x="212266" y="3676347"/>
            <a:ext cx="4146167" cy="2324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 rot="20799319">
            <a:off x="875965" y="4412228"/>
            <a:ext cx="342655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«проделала 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большую работу по исследованию различного рода медикаментов и обеспечила снабжение войск и ветучреждений фронта доброкачественным </a:t>
            </a: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ветимуществом» </a:t>
            </a:r>
            <a:endParaRPr lang="ru-RU" sz="1400" i="1" dirty="0"/>
          </a:p>
        </p:txBody>
      </p:sp>
      <p:pic>
        <p:nvPicPr>
          <p:cNvPr id="16" name="Рисунок 15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72"/>
          <a:stretch/>
        </p:blipFill>
        <p:spPr bwMode="auto">
          <a:xfrm rot="748845">
            <a:off x="752628" y="233000"/>
            <a:ext cx="2392090" cy="2995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85220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5000"/>
                    </a14:imgEffect>
                    <a14:imgEffect>
                      <a14:saturation sat="26000"/>
                    </a14:imgEffect>
                    <a14:imgEffect>
                      <a14:brightnessContrast bright="6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alpha val="36000"/>
              </a:schemeClr>
            </a:glow>
          </a:effectLst>
        </p:spPr>
      </p:pic>
      <p:pic>
        <p:nvPicPr>
          <p:cNvPr id="2" name="Рисунок 1" descr="staraya-bumaga-102.jpg"/>
          <p:cNvPicPr>
            <a:picLocks noChangeAspect="1"/>
          </p:cNvPicPr>
          <p:nvPr/>
        </p:nvPicPr>
        <p:blipFill>
          <a:blip r:embed="rId6"/>
          <a:srcRect l="48521" r="2663"/>
          <a:stretch>
            <a:fillRect/>
          </a:stretch>
        </p:blipFill>
        <p:spPr>
          <a:xfrm>
            <a:off x="4429124" y="785794"/>
            <a:ext cx="4714876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AutoShape 2" descr="https://rbsmi.ru/upload/iblock/833/8330d8b81aa0cfaf93b19636f884c8b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4669215" y="958674"/>
            <a:ext cx="4295274" cy="5399283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ru-RU" sz="5500" b="1" dirty="0" smtClean="0">
                <a:latin typeface="Arial Black" pitchFamily="34" charset="0"/>
                <a:ea typeface="MS Mincho" pitchFamily="49" charset="-128"/>
              </a:rPr>
              <a:t>Третьяков </a:t>
            </a:r>
          </a:p>
          <a:p>
            <a:pPr marL="0" indent="0" algn="ctr">
              <a:buNone/>
            </a:pPr>
            <a:r>
              <a:rPr lang="ru-RU" sz="5500" b="1" dirty="0" smtClean="0">
                <a:latin typeface="Arial Black" pitchFamily="34" charset="0"/>
                <a:ea typeface="MS Mincho" pitchFamily="49" charset="-128"/>
              </a:rPr>
              <a:t>Николай </a:t>
            </a:r>
            <a:r>
              <a:rPr lang="ru-RU" sz="5500" b="1" dirty="0">
                <a:latin typeface="Arial Black" pitchFamily="34" charset="0"/>
                <a:ea typeface="MS Mincho" pitchFamily="49" charset="-128"/>
              </a:rPr>
              <a:t>Акимович</a:t>
            </a:r>
          </a:p>
          <a:p>
            <a:pPr algn="ctr">
              <a:buNone/>
            </a:pPr>
            <a:r>
              <a:rPr lang="ru-RU" sz="4500" b="1" dirty="0" smtClean="0">
                <a:latin typeface="Arial Black" pitchFamily="34" charset="0"/>
                <a:ea typeface="MS Mincho" pitchFamily="49" charset="-128"/>
              </a:rPr>
              <a:t>(выпуск 1936г.)</a:t>
            </a:r>
          </a:p>
          <a:p>
            <a:pPr marL="0" indent="0" algn="ctr">
              <a:buNone/>
            </a:pPr>
            <a:endParaRPr lang="ru-RU" sz="1400" b="1" dirty="0" smtClean="0">
              <a:latin typeface="Arial Black" pitchFamily="34" charset="0"/>
              <a:ea typeface="MS Mincho" pitchFamily="49" charset="-128"/>
            </a:endParaRPr>
          </a:p>
          <a:p>
            <a:pPr marL="0" indent="0" algn="ctr">
              <a:buNone/>
            </a:pPr>
            <a:endParaRPr lang="ru-RU" sz="1400" b="1" dirty="0">
              <a:latin typeface="Arial Black" pitchFamily="34" charset="0"/>
              <a:ea typeface="MS Mincho" pitchFamily="49" charset="-128"/>
            </a:endParaRPr>
          </a:p>
          <a:p>
            <a:pPr marL="0" indent="0" algn="ctr">
              <a:buNone/>
            </a:pPr>
            <a:r>
              <a:rPr lang="ru-RU" sz="4500" b="1" dirty="0" smtClean="0"/>
              <a:t>На службе </a:t>
            </a:r>
            <a:r>
              <a:rPr lang="ru-RU" sz="4500" b="1" dirty="0"/>
              <a:t>в рядах Красной Армии </a:t>
            </a:r>
            <a:r>
              <a:rPr lang="ru-RU" sz="4500" b="1" dirty="0" smtClean="0"/>
              <a:t>с 1937 года. Служил начальником </a:t>
            </a:r>
            <a:r>
              <a:rPr lang="ru-RU" sz="4500" b="1" dirty="0"/>
              <a:t>контрольно-аналитической лаборатории окружного военного склада № 287 г. Смоленск, который снабжал армейские и фронтовые склады. </a:t>
            </a:r>
            <a:r>
              <a:rPr lang="ru-RU" sz="4500" b="1" dirty="0" smtClean="0"/>
              <a:t>Затем начальник </a:t>
            </a:r>
            <a:r>
              <a:rPr lang="ru-RU" sz="4500" b="1" dirty="0"/>
              <a:t>контрольно-аналитической лаборатории Московского центрального склада </a:t>
            </a:r>
            <a:endParaRPr lang="ru-RU" sz="4500" b="1" dirty="0" smtClean="0"/>
          </a:p>
          <a:p>
            <a:pPr marL="0" indent="0" algn="ctr">
              <a:buNone/>
            </a:pPr>
            <a:r>
              <a:rPr lang="ru-RU" sz="4500" b="1" dirty="0" smtClean="0"/>
              <a:t>№ 322. </a:t>
            </a:r>
            <a:endParaRPr lang="ru-RU" sz="4500" b="1" dirty="0"/>
          </a:p>
          <a:p>
            <a:pPr marL="0" indent="0" algn="ctr">
              <a:buNone/>
            </a:pPr>
            <a:r>
              <a:rPr lang="ru-RU" sz="4500" b="1" dirty="0" smtClean="0"/>
              <a:t>Во время войны </a:t>
            </a:r>
            <a:r>
              <a:rPr lang="ru-RU" sz="4500" b="1" dirty="0"/>
              <a:t>проводил практические занятия по анализу медикаментов для химиков. В июле 1944 года переведен в г. Москву, а из </a:t>
            </a:r>
            <a:r>
              <a:rPr lang="ru-RU" sz="4500" b="1" dirty="0" smtClean="0"/>
              <a:t>Москвы с </a:t>
            </a:r>
            <a:r>
              <a:rPr lang="ru-RU" sz="4500" b="1" dirty="0"/>
              <a:t>лабораторией начал </a:t>
            </a:r>
            <a:r>
              <a:rPr lang="ru-RU" sz="4500" b="1" dirty="0" smtClean="0"/>
              <a:t>продвижение </a:t>
            </a:r>
            <a:r>
              <a:rPr lang="ru-RU" sz="4500" b="1" dirty="0"/>
              <a:t>на Запад, в сторону </a:t>
            </a:r>
            <a:r>
              <a:rPr lang="ru-RU" sz="4500" b="1" dirty="0" smtClean="0"/>
              <a:t>Берлина</a:t>
            </a:r>
            <a:endParaRPr lang="ru-RU" sz="4500" b="1" dirty="0"/>
          </a:p>
          <a:p>
            <a:pPr marL="0" indent="0" algn="ctr">
              <a:buNone/>
            </a:pPr>
            <a:r>
              <a:rPr lang="ru-RU" sz="2900" b="1" dirty="0" smtClean="0"/>
              <a:t> </a:t>
            </a:r>
            <a:endParaRPr lang="ru-RU" sz="2900" b="1" dirty="0">
              <a:latin typeface="Arial Black" pitchFamily="34" charset="0"/>
              <a:ea typeface="MS Mincho" pitchFamily="49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42924" y="-34148"/>
            <a:ext cx="5101076" cy="675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500" dirty="0">
                <a:ln w="10160" cap="flat" cmpd="sng" algn="ctr">
                  <a:solidFill>
                    <a:srgbClr val="7F7F7F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75-летию Победы</a:t>
            </a:r>
            <a:endParaRPr lang="ru-RU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8793" y="6464146"/>
            <a:ext cx="8998806" cy="42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n w="6350" cap="flat" cmpd="sng" algn="ctr">
                  <a:solidFill>
                    <a:srgbClr val="AFABAB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Бессмертный полк Пермской фармацевтической академии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34"/>
          <a:stretch/>
        </p:blipFill>
        <p:spPr bwMode="auto">
          <a:xfrm>
            <a:off x="1040514" y="172274"/>
            <a:ext cx="2383487" cy="2783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8"/>
          <a:stretch/>
        </p:blipFill>
        <p:spPr bwMode="auto">
          <a:xfrm>
            <a:off x="155575" y="3248898"/>
            <a:ext cx="41307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118793" y="5896292"/>
            <a:ext cx="41675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Третьяков Н.А. (стоит у стендов) </a:t>
            </a:r>
            <a:r>
              <a:rPr lang="ru-RU" sz="1200" b="1" dirty="0">
                <a:solidFill>
                  <a:schemeClr val="bg1"/>
                </a:solidFill>
              </a:rPr>
              <a:t>п</a:t>
            </a:r>
            <a:r>
              <a:rPr lang="ru-RU" sz="1200" b="1" dirty="0" smtClean="0">
                <a:solidFill>
                  <a:schemeClr val="bg1"/>
                </a:solidFill>
              </a:rPr>
              <a:t>роводит практические занятия по анализу медикаментов, 1944г., музей ПГФА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saturation sat="66000"/>
                    </a14:imgEffect>
                    <a14:imgEffect>
                      <a14:brightnessContrast bright="6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alpha val="36000"/>
              </a:schemeClr>
            </a:glow>
          </a:effectLst>
        </p:spPr>
      </p:pic>
      <p:pic>
        <p:nvPicPr>
          <p:cNvPr id="5" name="Рисунок 4" descr="staraya-bumaga-102.jpg"/>
          <p:cNvPicPr>
            <a:picLocks noChangeAspect="1"/>
          </p:cNvPicPr>
          <p:nvPr/>
        </p:nvPicPr>
        <p:blipFill>
          <a:blip r:embed="rId4"/>
          <a:srcRect l="48521" r="2663"/>
          <a:stretch>
            <a:fillRect/>
          </a:stretch>
        </p:blipFill>
        <p:spPr>
          <a:xfrm>
            <a:off x="4429124" y="785794"/>
            <a:ext cx="4714876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AutoShape 2" descr="https://rbsmi.ru/upload/iblock/833/8330d8b81aa0cfaf93b19636f884c8b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581440" y="958675"/>
            <a:ext cx="4429124" cy="53992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500" b="1" dirty="0">
                <a:latin typeface="Arial Black" pitchFamily="34" charset="0"/>
                <a:ea typeface="MS Mincho" pitchFamily="49" charset="-128"/>
              </a:rPr>
              <a:t>Уланова (Каменских) Елизавета Максимовна</a:t>
            </a:r>
          </a:p>
          <a:p>
            <a:pPr algn="ctr">
              <a:buFont typeface="Arial" pitchFamily="34" charset="0"/>
              <a:buNone/>
            </a:pPr>
            <a:r>
              <a:rPr lang="ru-RU" sz="2000" b="1" dirty="0" smtClean="0">
                <a:latin typeface="Arial Black" pitchFamily="34" charset="0"/>
                <a:ea typeface="MS Mincho" pitchFamily="49" charset="-128"/>
              </a:rPr>
              <a:t>(выпуск 1941г.)</a:t>
            </a:r>
          </a:p>
          <a:p>
            <a:pPr algn="ctr">
              <a:buFont typeface="Arial" pitchFamily="34" charset="0"/>
              <a:buNone/>
            </a:pPr>
            <a:endParaRPr lang="ru-RU" sz="1200" b="1" dirty="0" smtClean="0">
              <a:latin typeface="Arial Black" pitchFamily="34" charset="0"/>
              <a:ea typeface="MS Mincho" pitchFamily="49" charset="-128"/>
            </a:endParaRPr>
          </a:p>
          <a:p>
            <a:pPr marL="0" indent="0" algn="ctr">
              <a:buNone/>
            </a:pPr>
            <a:r>
              <a:rPr lang="ru-RU" sz="1800" b="1" dirty="0"/>
              <a:t>С сентября 1943г. мобилизована в ряды РККА и направлена в эвакогоспиталь </a:t>
            </a:r>
            <a:r>
              <a:rPr lang="ru-RU" sz="1800" b="1" dirty="0" smtClean="0"/>
              <a:t>№3147 </a:t>
            </a:r>
            <a:r>
              <a:rPr lang="ru-RU" sz="1800" b="1" dirty="0"/>
              <a:t>на должность начальника аптеки</a:t>
            </a:r>
            <a:r>
              <a:rPr lang="ru-RU" sz="1800" b="1" dirty="0" smtClean="0"/>
              <a:t>. 20 </a:t>
            </a:r>
            <a:r>
              <a:rPr lang="ru-RU" sz="1800" b="1" dirty="0"/>
              <a:t>сентября 1943г. госпиталь эшелоном был отправлен на запад на 2-й Украинский фронт к первому месту дислокации – г</a:t>
            </a:r>
            <a:r>
              <a:rPr lang="ru-RU" sz="1800" b="1" dirty="0" smtClean="0"/>
              <a:t>. </a:t>
            </a:r>
            <a:r>
              <a:rPr lang="ru-RU" sz="1800" b="1" dirty="0" err="1" smtClean="0"/>
              <a:t>Кобеляки</a:t>
            </a:r>
            <a:r>
              <a:rPr lang="ru-RU" sz="1800" b="1" dirty="0" smtClean="0"/>
              <a:t> </a:t>
            </a:r>
            <a:r>
              <a:rPr lang="ru-RU" sz="1800" b="1" dirty="0"/>
              <a:t>Полтавской области. В дальнейшем госпиталь дислоцировался в с</a:t>
            </a:r>
            <a:r>
              <a:rPr lang="ru-RU" sz="1800" b="1" dirty="0" smtClean="0"/>
              <a:t>. Юрковцы </a:t>
            </a:r>
            <a:r>
              <a:rPr lang="ru-RU" sz="1800" b="1" dirty="0"/>
              <a:t>близ </a:t>
            </a:r>
            <a:r>
              <a:rPr lang="ru-RU" sz="1800" b="1" dirty="0" err="1" smtClean="0"/>
              <a:t>г.Могилева</a:t>
            </a:r>
            <a:r>
              <a:rPr lang="ru-RU" sz="1800" b="1" dirty="0"/>
              <a:t>, г. </a:t>
            </a:r>
            <a:r>
              <a:rPr lang="ru-RU" sz="1800" b="1" dirty="0" err="1"/>
              <a:t>Сибиу</a:t>
            </a:r>
            <a:r>
              <a:rPr lang="ru-RU" sz="1800" b="1" dirty="0"/>
              <a:t>, г. </a:t>
            </a:r>
            <a:r>
              <a:rPr lang="ru-RU" sz="1800" b="1" dirty="0" err="1"/>
              <a:t>Хатван</a:t>
            </a:r>
            <a:r>
              <a:rPr lang="ru-RU" sz="1800" b="1" dirty="0"/>
              <a:t>, г. </a:t>
            </a:r>
            <a:r>
              <a:rPr lang="ru-RU" sz="1800" b="1" dirty="0" err="1"/>
              <a:t>Асод</a:t>
            </a:r>
            <a:r>
              <a:rPr lang="ru-RU" sz="1800" b="1" dirty="0"/>
              <a:t> (Венгрия). Елизавета Максимовна служила в звании старшего лейтенанта медицинской службы</a:t>
            </a:r>
          </a:p>
          <a:p>
            <a:pPr marL="0" indent="0" algn="ctr">
              <a:buFont typeface="Arial" pitchFamily="34" charset="0"/>
              <a:buNone/>
            </a:pPr>
            <a:endParaRPr lang="ru-RU" sz="1400" b="1" dirty="0" smtClean="0">
              <a:latin typeface="Arial Black" pitchFamily="34" charset="0"/>
              <a:ea typeface="MS Mincho" pitchFamily="49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42924" y="-34148"/>
            <a:ext cx="5101076" cy="675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500" dirty="0">
                <a:ln w="10160" cap="flat" cmpd="sng" algn="ctr">
                  <a:solidFill>
                    <a:srgbClr val="7F7F7F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75-летию Победы</a:t>
            </a:r>
            <a:endParaRPr lang="ru-RU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42.userapi.com/c205620/v205620916/a1622/UzyV0WnJrX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67" t="9798" r="14868" b="7953"/>
          <a:stretch/>
        </p:blipFill>
        <p:spPr bwMode="auto">
          <a:xfrm rot="20720053">
            <a:off x="333012" y="126152"/>
            <a:ext cx="1963071" cy="2883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s://sun9-9.userapi.com/c205620/v205620916/a1604/5OHcEfcf4ew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94" t="15330" r="12825" b="9860"/>
          <a:stretch/>
        </p:blipFill>
        <p:spPr bwMode="auto">
          <a:xfrm rot="1466110">
            <a:off x="379366" y="3235236"/>
            <a:ext cx="374441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Прямоугольник 9"/>
          <p:cNvSpPr/>
          <p:nvPr/>
        </p:nvSpPr>
        <p:spPr>
          <a:xfrm>
            <a:off x="118793" y="6464146"/>
            <a:ext cx="8998806" cy="42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n w="6350" cap="flat" cmpd="sng" algn="ctr">
                  <a:solidFill>
                    <a:srgbClr val="AFABAB"/>
                  </a:solidFill>
                  <a:prstDash val="solid"/>
                  <a:round/>
                </a:ln>
                <a:solidFill>
                  <a:srgbClr val="CC000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Бессмертный полк Пермской фармацевтической академии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1523071">
            <a:off x="179989" y="5827426"/>
            <a:ext cx="23640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Среди личного состава госпиталя, апрель 1945г, Венгрия, музей ПГФА </a:t>
            </a:r>
            <a:endParaRPr lang="ru-RU" sz="1200" dirty="0"/>
          </a:p>
        </p:txBody>
      </p:sp>
      <p:sp>
        <p:nvSpPr>
          <p:cNvPr id="20" name="Прямоугольник 19"/>
          <p:cNvSpPr/>
          <p:nvPr/>
        </p:nvSpPr>
        <p:spPr>
          <a:xfrm rot="20627962">
            <a:off x="2614163" y="1728689"/>
            <a:ext cx="10837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1940-е гг., музей ПГФА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2699179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2003</Words>
  <Application>Microsoft Office PowerPoint</Application>
  <PresentationFormat>Экран (4:3)</PresentationFormat>
  <Paragraphs>191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MS Mincho</vt:lpstr>
      <vt:lpstr>Arial</vt:lpstr>
      <vt:lpstr>Arial Black</vt:lpstr>
      <vt:lpstr>Book Antiqua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54</cp:revision>
  <dcterms:created xsi:type="dcterms:W3CDTF">2020-03-09T13:06:45Z</dcterms:created>
  <dcterms:modified xsi:type="dcterms:W3CDTF">2020-04-05T14:58:00Z</dcterms:modified>
</cp:coreProperties>
</file>