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F65F81-1384-4924-B1E3-9CEF146E600F}" type="datetimeFigureOut">
              <a:rPr lang="fr-FR" smtClean="0"/>
              <a:t>12/05/2020</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A5728A25-55E3-44E5-ABFC-62897EA7E748}"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F65F81-1384-4924-B1E3-9CEF146E600F}" type="datetimeFigureOut">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F65F81-1384-4924-B1E3-9CEF146E600F}" type="datetimeFigureOut">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F65F81-1384-4924-B1E3-9CEF146E600F}" type="datetimeFigureOut">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F65F81-1384-4924-B1E3-9CEF146E600F}" type="datetimeFigureOut">
              <a:rPr lang="fr-FR" smtClean="0"/>
              <a:t>12/05/2020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728A25-55E3-44E5-ABFC-62897EA7E748}"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F65F81-1384-4924-B1E3-9CEF146E600F}" type="datetimeFigureOut">
              <a:rPr lang="fr-FR" smtClean="0"/>
              <a:t>12/05/2020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F65F81-1384-4924-B1E3-9CEF146E600F}" type="datetimeFigureOut">
              <a:rPr lang="fr-FR" smtClean="0"/>
              <a:t>12/05/2020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F65F81-1384-4924-B1E3-9CEF146E600F}" type="datetimeFigureOut">
              <a:rPr lang="fr-FR" smtClean="0"/>
              <a:t>12/05/2020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65F81-1384-4924-B1E3-9CEF146E600F}" type="datetimeFigureOut">
              <a:rPr lang="fr-FR" smtClean="0"/>
              <a:t>12/05/2020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F65F81-1384-4924-B1E3-9CEF146E600F}" type="datetimeFigureOut">
              <a:rPr lang="fr-FR" smtClean="0"/>
              <a:t>12/05/2020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728A25-55E3-44E5-ABFC-62897EA7E748}"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F65F81-1384-4924-B1E3-9CEF146E600F}" type="datetimeFigureOut">
              <a:rPr lang="fr-FR" smtClean="0"/>
              <a:t>12/05/2020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A5728A25-55E3-44E5-ABFC-62897EA7E748}" type="slidenum">
              <a:rPr lang="fr-FR" smtClean="0"/>
              <a:t>‹#›</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F65F81-1384-4924-B1E3-9CEF146E600F}" type="datetimeFigureOut">
              <a:rPr lang="fr-FR" smtClean="0"/>
              <a:t>12/05/2020</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728A25-55E3-44E5-ABFC-62897EA7E748}" type="slidenum">
              <a:rPr lang="fr-FR" smtClean="0"/>
              <a:t>‹#›</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FR" dirty="0"/>
          </a:p>
        </p:txBody>
      </p:sp>
      <p:sp>
        <p:nvSpPr>
          <p:cNvPr id="3" name="Subtitle 2"/>
          <p:cNvSpPr>
            <a:spLocks noGrp="1"/>
          </p:cNvSpPr>
          <p:nvPr>
            <p:ph type="subTitle" idx="1"/>
          </p:nvPr>
        </p:nvSpPr>
        <p:spPr/>
        <p:txBody>
          <a:bodyPr/>
          <a:lstStyle/>
          <a:p>
            <a:endParaRPr lang="fr-FR"/>
          </a:p>
        </p:txBody>
      </p:sp>
      <p:sp>
        <p:nvSpPr>
          <p:cNvPr id="4" name="Title 1"/>
          <p:cNvSpPr txBox="1">
            <a:spLocks/>
          </p:cNvSpPr>
          <p:nvPr/>
        </p:nvSpPr>
        <p:spPr>
          <a:xfrm>
            <a:off x="1403648" y="1844824"/>
            <a:ext cx="6400800" cy="129540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2" y="0"/>
            <a:ext cx="8492124" cy="6858000"/>
          </a:xfrm>
          <a:prstGeom prst="rect">
            <a:avLst/>
          </a:prstGeom>
          <a:ln/>
        </p:spPr>
        <p:style>
          <a:lnRef idx="0">
            <a:schemeClr val="accent1"/>
          </a:lnRef>
          <a:fillRef idx="3">
            <a:schemeClr val="accent1"/>
          </a:fillRef>
          <a:effectRef idx="3">
            <a:schemeClr val="accent1"/>
          </a:effectRef>
          <a:fontRef idx="minor">
            <a:schemeClr val="lt1"/>
          </a:fontRef>
        </p:style>
      </p:pic>
      <p:sp>
        <p:nvSpPr>
          <p:cNvPr id="9" name="TextBox 8"/>
          <p:cNvSpPr txBox="1"/>
          <p:nvPr/>
        </p:nvSpPr>
        <p:spPr>
          <a:xfrm>
            <a:off x="1403648" y="424382"/>
            <a:ext cx="5328592" cy="369332"/>
          </a:xfrm>
          <a:prstGeom prst="rect">
            <a:avLst/>
          </a:prstGeom>
          <a:noFill/>
        </p:spPr>
        <p:txBody>
          <a:bodyPr wrap="square" rtlCol="0">
            <a:spAutoFit/>
          </a:bodyPr>
          <a:lstStyle/>
          <a:p>
            <a:endParaRPr lang="fr-FR" dirty="0"/>
          </a:p>
        </p:txBody>
      </p:sp>
      <p:sp>
        <p:nvSpPr>
          <p:cNvPr id="10" name="TextBox 9"/>
          <p:cNvSpPr txBox="1"/>
          <p:nvPr/>
        </p:nvSpPr>
        <p:spPr>
          <a:xfrm>
            <a:off x="1556048" y="576782"/>
            <a:ext cx="5328592" cy="369332"/>
          </a:xfrm>
          <a:prstGeom prst="rect">
            <a:avLst/>
          </a:prstGeom>
          <a:noFill/>
        </p:spPr>
        <p:txBody>
          <a:bodyPr wrap="square" rtlCol="0">
            <a:spAutoFit/>
          </a:bodyPr>
          <a:lstStyle/>
          <a:p>
            <a:endParaRPr lang="fr-FR" dirty="0"/>
          </a:p>
        </p:txBody>
      </p:sp>
      <p:sp>
        <p:nvSpPr>
          <p:cNvPr id="11" name="TextBox 10"/>
          <p:cNvSpPr txBox="1"/>
          <p:nvPr/>
        </p:nvSpPr>
        <p:spPr>
          <a:xfrm>
            <a:off x="1708448" y="729182"/>
            <a:ext cx="5328592" cy="369332"/>
          </a:xfrm>
          <a:prstGeom prst="rect">
            <a:avLst/>
          </a:prstGeom>
          <a:noFill/>
        </p:spPr>
        <p:txBody>
          <a:bodyPr wrap="square" rtlCol="0">
            <a:spAutoFit/>
          </a:bodyPr>
          <a:lstStyle/>
          <a:p>
            <a:endParaRPr lang="fr-FR" dirty="0"/>
          </a:p>
        </p:txBody>
      </p:sp>
      <p:sp>
        <p:nvSpPr>
          <p:cNvPr id="12" name="TextBox 11"/>
          <p:cNvSpPr txBox="1"/>
          <p:nvPr/>
        </p:nvSpPr>
        <p:spPr>
          <a:xfrm>
            <a:off x="1082022" y="359850"/>
            <a:ext cx="5328592" cy="369332"/>
          </a:xfrm>
          <a:prstGeom prst="rect">
            <a:avLst/>
          </a:prstGeom>
          <a:noFill/>
        </p:spPr>
        <p:txBody>
          <a:bodyPr wrap="square" rtlCol="0">
            <a:spAutoFit/>
          </a:bodyPr>
          <a:lstStyle/>
          <a:p>
            <a:r>
              <a:rPr lang="en-US" dirty="0" smtClean="0"/>
              <a:t>v</a:t>
            </a:r>
            <a:endParaRPr lang="fr-FR" dirty="0"/>
          </a:p>
        </p:txBody>
      </p:sp>
      <p:sp>
        <p:nvSpPr>
          <p:cNvPr id="13" name="TextBox 12"/>
          <p:cNvSpPr txBox="1"/>
          <p:nvPr/>
        </p:nvSpPr>
        <p:spPr>
          <a:xfrm>
            <a:off x="2013248" y="1033982"/>
            <a:ext cx="5328592" cy="369332"/>
          </a:xfrm>
          <a:prstGeom prst="rect">
            <a:avLst/>
          </a:prstGeom>
          <a:noFill/>
        </p:spPr>
        <p:txBody>
          <a:bodyPr wrap="square" rtlCol="0">
            <a:spAutoFit/>
          </a:bodyPr>
          <a:lstStyle/>
          <a:p>
            <a:endParaRPr lang="fr-FR" dirty="0"/>
          </a:p>
        </p:txBody>
      </p:sp>
      <p:sp>
        <p:nvSpPr>
          <p:cNvPr id="14" name="TextBox 13"/>
          <p:cNvSpPr txBox="1"/>
          <p:nvPr/>
        </p:nvSpPr>
        <p:spPr>
          <a:xfrm>
            <a:off x="2165648" y="1186382"/>
            <a:ext cx="5328592" cy="369332"/>
          </a:xfrm>
          <a:prstGeom prst="rect">
            <a:avLst/>
          </a:prstGeom>
          <a:noFill/>
        </p:spPr>
        <p:txBody>
          <a:bodyPr wrap="square" rtlCol="0">
            <a:spAutoFit/>
          </a:bodyPr>
          <a:lstStyle/>
          <a:p>
            <a:endParaRPr lang="fr-FR" dirty="0"/>
          </a:p>
        </p:txBody>
      </p:sp>
      <p:sp>
        <p:nvSpPr>
          <p:cNvPr id="15" name="TextBox 14"/>
          <p:cNvSpPr txBox="1"/>
          <p:nvPr/>
        </p:nvSpPr>
        <p:spPr>
          <a:xfrm>
            <a:off x="2318048" y="1338782"/>
            <a:ext cx="5328592" cy="369332"/>
          </a:xfrm>
          <a:prstGeom prst="rect">
            <a:avLst/>
          </a:prstGeom>
          <a:noFill/>
        </p:spPr>
        <p:txBody>
          <a:bodyPr wrap="square" rtlCol="0">
            <a:spAutoFit/>
          </a:bodyPr>
          <a:lstStyle/>
          <a:p>
            <a:endParaRPr lang="fr-FR" dirty="0"/>
          </a:p>
        </p:txBody>
      </p:sp>
      <p:sp>
        <p:nvSpPr>
          <p:cNvPr id="16" name="TextBox 15"/>
          <p:cNvSpPr txBox="1"/>
          <p:nvPr/>
        </p:nvSpPr>
        <p:spPr>
          <a:xfrm>
            <a:off x="2470448" y="1491182"/>
            <a:ext cx="5328592" cy="369332"/>
          </a:xfrm>
          <a:prstGeom prst="rect">
            <a:avLst/>
          </a:prstGeom>
          <a:noFill/>
        </p:spPr>
        <p:txBody>
          <a:bodyPr wrap="square" rtlCol="0">
            <a:spAutoFit/>
          </a:bodyPr>
          <a:lstStyle/>
          <a:p>
            <a:endParaRPr lang="fr-FR" dirty="0"/>
          </a:p>
        </p:txBody>
      </p:sp>
      <p:sp>
        <p:nvSpPr>
          <p:cNvPr id="17" name="TextBox 16"/>
          <p:cNvSpPr txBox="1"/>
          <p:nvPr/>
        </p:nvSpPr>
        <p:spPr>
          <a:xfrm>
            <a:off x="2622848" y="1643582"/>
            <a:ext cx="5328592" cy="369332"/>
          </a:xfrm>
          <a:prstGeom prst="rect">
            <a:avLst/>
          </a:prstGeom>
          <a:noFill/>
        </p:spPr>
        <p:txBody>
          <a:bodyPr wrap="square" rtlCol="0">
            <a:spAutoFit/>
          </a:bodyPr>
          <a:lstStyle/>
          <a:p>
            <a:endParaRPr lang="fr-FR" dirty="0"/>
          </a:p>
        </p:txBody>
      </p:sp>
      <p:sp>
        <p:nvSpPr>
          <p:cNvPr id="18" name="TextBox 17"/>
          <p:cNvSpPr txBox="1"/>
          <p:nvPr/>
        </p:nvSpPr>
        <p:spPr>
          <a:xfrm>
            <a:off x="1082022" y="239164"/>
            <a:ext cx="5328592" cy="369332"/>
          </a:xfrm>
          <a:prstGeom prst="rect">
            <a:avLst/>
          </a:prstGeom>
          <a:noFill/>
        </p:spPr>
        <p:txBody>
          <a:bodyPr wrap="square" rtlCol="0">
            <a:spAutoFit/>
          </a:bodyPr>
          <a:lstStyle/>
          <a:p>
            <a:endParaRPr lang="fr-FR" dirty="0"/>
          </a:p>
        </p:txBody>
      </p:sp>
      <p:sp>
        <p:nvSpPr>
          <p:cNvPr id="20" name="TextBox 19"/>
          <p:cNvSpPr txBox="1"/>
          <p:nvPr/>
        </p:nvSpPr>
        <p:spPr>
          <a:xfrm>
            <a:off x="1860848" y="881582"/>
            <a:ext cx="5328592" cy="369332"/>
          </a:xfrm>
          <a:prstGeom prst="rect">
            <a:avLst/>
          </a:prstGeom>
          <a:noFill/>
        </p:spPr>
        <p:txBody>
          <a:bodyPr wrap="square" rtlCol="0">
            <a:spAutoFit/>
          </a:bodyPr>
          <a:lstStyle/>
          <a:p>
            <a:endParaRPr lang="fr-FR" dirty="0"/>
          </a:p>
        </p:txBody>
      </p:sp>
      <p:sp>
        <p:nvSpPr>
          <p:cNvPr id="21" name="TextBox 20"/>
          <p:cNvSpPr txBox="1"/>
          <p:nvPr/>
        </p:nvSpPr>
        <p:spPr>
          <a:xfrm>
            <a:off x="2013248" y="1033982"/>
            <a:ext cx="5328592" cy="369332"/>
          </a:xfrm>
          <a:prstGeom prst="rect">
            <a:avLst/>
          </a:prstGeom>
          <a:noFill/>
        </p:spPr>
        <p:txBody>
          <a:bodyPr wrap="square" rtlCol="0">
            <a:spAutoFit/>
          </a:bodyPr>
          <a:lstStyle/>
          <a:p>
            <a:endParaRPr lang="fr-FR" dirty="0"/>
          </a:p>
        </p:txBody>
      </p:sp>
      <p:sp>
        <p:nvSpPr>
          <p:cNvPr id="22" name="TextBox 21"/>
          <p:cNvSpPr txBox="1"/>
          <p:nvPr/>
        </p:nvSpPr>
        <p:spPr>
          <a:xfrm>
            <a:off x="-43346" y="0"/>
            <a:ext cx="752432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3200" b="1" i="1" dirty="0">
                <a:ln w="50800"/>
                <a:solidFill>
                  <a:schemeClr val="bg1">
                    <a:shade val="50000"/>
                  </a:schemeClr>
                </a:solidFill>
              </a:rPr>
              <a:t>Марокко во время Второй </a:t>
            </a:r>
            <a:r>
              <a:rPr lang="ru-RU" sz="3200" b="1" i="1" dirty="0" smtClean="0">
                <a:ln w="50800"/>
                <a:solidFill>
                  <a:schemeClr val="bg1">
                    <a:shade val="50000"/>
                  </a:schemeClr>
                </a:solidFill>
              </a:rPr>
              <a:t>мировой </a:t>
            </a:r>
            <a:r>
              <a:rPr lang="ru-RU" sz="3200" b="1" i="1" dirty="0">
                <a:ln w="50800"/>
                <a:solidFill>
                  <a:schemeClr val="bg1">
                    <a:shade val="50000"/>
                  </a:schemeClr>
                </a:solidFill>
              </a:rPr>
              <a:t>войны</a:t>
            </a:r>
            <a:endParaRPr lang="fr-FR" sz="3200" b="1" i="1" dirty="0">
              <a:ln w="50800"/>
              <a:solidFill>
                <a:schemeClr val="bg1">
                  <a:shade val="50000"/>
                </a:schemeClr>
              </a:solidFill>
            </a:endParaRPr>
          </a:p>
        </p:txBody>
      </p:sp>
      <p:sp>
        <p:nvSpPr>
          <p:cNvPr id="26" name="TextBox 25"/>
          <p:cNvSpPr txBox="1"/>
          <p:nvPr/>
        </p:nvSpPr>
        <p:spPr>
          <a:xfrm>
            <a:off x="5287144" y="5733256"/>
            <a:ext cx="3173288" cy="461665"/>
          </a:xfrm>
          <a:prstGeom prst="rect">
            <a:avLst/>
          </a:prstGeom>
          <a:solidFill>
            <a:schemeClr val="bg2"/>
          </a:solidFill>
        </p:spPr>
        <p:txBody>
          <a:bodyPr wrap="square" rtlCol="0">
            <a:spAutoFit/>
          </a:bodyPr>
          <a:lstStyle/>
          <a:p>
            <a:r>
              <a:rPr lang="ru-RU" sz="2400" b="1" i="1" dirty="0" smtClean="0">
                <a:solidFill>
                  <a:schemeClr val="bg1"/>
                </a:solidFill>
              </a:rPr>
              <a:t>сделано Бия Уссама</a:t>
            </a:r>
            <a:endParaRPr lang="fr-FR" sz="2400" b="1" i="1"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val="14598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p:cTn id="1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5544616"/>
          </a:xfrm>
          <a:solidFill>
            <a:schemeClr val="bg2"/>
          </a:solidFill>
        </p:spPr>
        <p:txBody>
          <a:bodyPr>
            <a:noAutofit/>
          </a:bodyPr>
          <a:lstStyle/>
          <a:p>
            <a:pPr marL="285750" indent="-285750">
              <a:buFont typeface="Wingdings" panose="05000000000000000000" pitchFamily="2" charset="2"/>
              <a:buChar char="Ø"/>
            </a:pPr>
            <a:r>
              <a:rPr lang="ru-RU" sz="1800" b="1" dirty="0" smtClean="0">
                <a:solidFill>
                  <a:schemeClr val="tx1"/>
                </a:solidFill>
                <a:latin typeface="Yu Gothic UI Semibold" panose="020B0700000000000000" pitchFamily="34" charset="-128"/>
                <a:ea typeface="Yu Gothic UI Semibold" panose="020B0700000000000000" pitchFamily="34" charset="-128"/>
              </a:rPr>
              <a:t>Это </a:t>
            </a:r>
            <a:r>
              <a:rPr lang="ru-RU" sz="1800" b="1" dirty="0">
                <a:solidFill>
                  <a:schemeClr val="tx1"/>
                </a:solidFill>
                <a:latin typeface="Yu Gothic UI Semibold" panose="020B0700000000000000" pitchFamily="34" charset="-128"/>
                <a:ea typeface="Yu Gothic UI Semibold" panose="020B0700000000000000" pitchFamily="34" charset="-128"/>
              </a:rPr>
              <a:t>8 мая - мир отмечает дни памяти и воссоединения в честь погибших во Второй мировой войне. Возможность проследить путь около 85 000 марокканцев, которые присоединились к французской армии во время самого смертоносного конфликта в истории </a:t>
            </a:r>
            <a:r>
              <a:rPr lang="ru-RU" sz="1800" b="1" dirty="0" smtClean="0">
                <a:solidFill>
                  <a:schemeClr val="tx1"/>
                </a:solidFill>
                <a:latin typeface="Yu Gothic UI Semibold" panose="020B0700000000000000" pitchFamily="34" charset="-128"/>
                <a:ea typeface="Yu Gothic UI Semibold" panose="020B0700000000000000" pitchFamily="34" charset="-128"/>
              </a:rPr>
              <a:t>человечества</a:t>
            </a:r>
            <a:r>
              <a:rPr lang="en-US" sz="1800" b="1" dirty="0" smtClean="0">
                <a:solidFill>
                  <a:schemeClr val="tx1"/>
                </a:solidFill>
                <a:latin typeface="Yu Gothic UI Semibold" panose="020B0700000000000000" pitchFamily="34" charset="-128"/>
                <a:ea typeface="Yu Gothic UI Semibold" panose="020B0700000000000000" pitchFamily="34" charset="-128"/>
              </a:rPr>
              <a:t/>
            </a:r>
            <a:br>
              <a:rPr lang="en-US" sz="1800" b="1" dirty="0" smtClean="0">
                <a:solidFill>
                  <a:schemeClr val="tx1"/>
                </a:solidFill>
                <a:latin typeface="Yu Gothic UI Semibold" panose="020B0700000000000000" pitchFamily="34" charset="-128"/>
                <a:ea typeface="Yu Gothic UI Semibold" panose="020B0700000000000000" pitchFamily="34" charset="-128"/>
              </a:rPr>
            </a:br>
            <a:r>
              <a:rPr lang="en-US" sz="1800" b="1" dirty="0" smtClean="0">
                <a:solidFill>
                  <a:schemeClr val="tx1"/>
                </a:solidFill>
                <a:latin typeface="Yu Gothic UI Semibold" panose="020B0700000000000000" pitchFamily="34" charset="-128"/>
                <a:ea typeface="Yu Gothic UI Semibold" panose="020B0700000000000000" pitchFamily="34" charset="-128"/>
              </a:rPr>
              <a:t/>
            </a:r>
            <a:br>
              <a:rPr lang="en-US" sz="1800" b="1" dirty="0" smtClean="0">
                <a:solidFill>
                  <a:schemeClr val="tx1"/>
                </a:solidFill>
                <a:latin typeface="Yu Gothic UI Semibold" panose="020B0700000000000000" pitchFamily="34" charset="-128"/>
                <a:ea typeface="Yu Gothic UI Semibold" panose="020B0700000000000000" pitchFamily="34" charset="-128"/>
              </a:rPr>
            </a:br>
            <a:r>
              <a:rPr lang="ru-RU" sz="1800" b="1" dirty="0">
                <a:solidFill>
                  <a:schemeClr val="tx1"/>
                </a:solidFill>
                <a:latin typeface="Yu Gothic UI Semibold" panose="020B0700000000000000" pitchFamily="34" charset="-128"/>
                <a:ea typeface="Yu Gothic UI Semibold" panose="020B0700000000000000" pitchFamily="34" charset="-128"/>
              </a:rPr>
              <a:t>Это действительно совпадает с победой союзников над нацистской Германией. В 1945 году Вторая мировая война закончилась в Европе, положив конец острой войне, в которой человеческие потери варьируются от 50 до более 70 миллионов человек.</a:t>
            </a:r>
            <a:r>
              <a:rPr lang="en-US" sz="1800" b="1" dirty="0" smtClean="0">
                <a:solidFill>
                  <a:schemeClr val="tx1"/>
                </a:solidFill>
                <a:latin typeface="Yu Gothic UI Semibold" panose="020B0700000000000000" pitchFamily="34" charset="-128"/>
                <a:ea typeface="Yu Gothic UI Semibold" panose="020B0700000000000000" pitchFamily="34" charset="-128"/>
              </a:rPr>
              <a:t/>
            </a:r>
            <a:br>
              <a:rPr lang="en-US" sz="1800" b="1" dirty="0" smtClean="0">
                <a:solidFill>
                  <a:schemeClr val="tx1"/>
                </a:solidFill>
                <a:latin typeface="Yu Gothic UI Semibold" panose="020B0700000000000000" pitchFamily="34" charset="-128"/>
                <a:ea typeface="Yu Gothic UI Semibold" panose="020B0700000000000000" pitchFamily="34" charset="-128"/>
              </a:rPr>
            </a:br>
            <a:r>
              <a:rPr lang="en-US" sz="1800" b="1" dirty="0">
                <a:solidFill>
                  <a:schemeClr val="tx1"/>
                </a:solidFill>
                <a:latin typeface="Yu Gothic UI Semibold" panose="020B0700000000000000" pitchFamily="34" charset="-128"/>
                <a:ea typeface="Yu Gothic UI Semibold" panose="020B0700000000000000" pitchFamily="34" charset="-128"/>
              </a:rPr>
              <a:t/>
            </a:r>
            <a:br>
              <a:rPr lang="en-US" sz="1800" b="1" dirty="0">
                <a:solidFill>
                  <a:schemeClr val="tx1"/>
                </a:solidFill>
                <a:latin typeface="Yu Gothic UI Semibold" panose="020B0700000000000000" pitchFamily="34" charset="-128"/>
                <a:ea typeface="Yu Gothic UI Semibold" panose="020B0700000000000000" pitchFamily="34" charset="-128"/>
              </a:rPr>
            </a:br>
            <a:r>
              <a:rPr lang="ru-RU" sz="1800" b="1" dirty="0" smtClean="0">
                <a:solidFill>
                  <a:schemeClr val="tx1"/>
                </a:solidFill>
                <a:latin typeface="Yu Gothic UI Semibold" panose="020B0700000000000000" pitchFamily="34" charset="-128"/>
                <a:ea typeface="Yu Gothic UI Semibold" panose="020B0700000000000000" pitchFamily="34" charset="-128"/>
              </a:rPr>
              <a:t>В </a:t>
            </a:r>
            <a:r>
              <a:rPr lang="ru-RU" sz="1800" b="1" dirty="0">
                <a:solidFill>
                  <a:schemeClr val="tx1"/>
                </a:solidFill>
                <a:latin typeface="Yu Gothic UI Semibold" panose="020B0700000000000000" pitchFamily="34" charset="-128"/>
                <a:ea typeface="Yu Gothic UI Semibold" panose="020B0700000000000000" pitchFamily="34" charset="-128"/>
              </a:rPr>
              <a:t>2004 году Генеральная Ассамблея ООН провозгласила 8 и 9 мая Днями памяти и примирения, чтобы воздать должное всем жертвам Второй мировой войны. Возможность вспомнить марокканских гумиеров, сражавшихся в рядах французской армии и благодаря которым были освобождены несколько территорий Франции, в том числе Корсика.</a:t>
            </a:r>
            <a:r>
              <a:rPr lang="en-US" sz="1800" b="1" dirty="0" smtClean="0">
                <a:solidFill>
                  <a:schemeClr val="tx1"/>
                </a:solidFill>
                <a:latin typeface="Yu Gothic UI Semibold" panose="020B0700000000000000" pitchFamily="34" charset="-128"/>
                <a:ea typeface="Yu Gothic UI Semibold" panose="020B0700000000000000" pitchFamily="34" charset="-128"/>
              </a:rPr>
              <a:t/>
            </a:r>
            <a:br>
              <a:rPr lang="en-US" sz="1800" b="1" dirty="0" smtClean="0">
                <a:solidFill>
                  <a:schemeClr val="tx1"/>
                </a:solidFill>
                <a:latin typeface="Yu Gothic UI Semibold" panose="020B0700000000000000" pitchFamily="34" charset="-128"/>
                <a:ea typeface="Yu Gothic UI Semibold" panose="020B0700000000000000" pitchFamily="34" charset="-128"/>
              </a:rPr>
            </a:br>
            <a:endParaRPr lang="fr-FR" sz="1800" b="1" dirty="0">
              <a:solidFill>
                <a:schemeClr val="tx1"/>
              </a:solidFill>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217947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344"/>
            <a:ext cx="4042792" cy="5536023"/>
          </a:xfrm>
          <a:solidFill>
            <a:schemeClr val="bg2"/>
          </a:solidFill>
        </p:spPr>
        <p:txBody>
          <a:bodyPr>
            <a:normAutofit/>
          </a:bodyPr>
          <a:lstStyle/>
          <a:p>
            <a:pPr marL="285750" indent="-285750">
              <a:buFont typeface="Wingdings" panose="05000000000000000000" pitchFamily="2" charset="2"/>
              <a:buChar char="Ø"/>
            </a:pPr>
            <a:r>
              <a:rPr lang="ru-RU" sz="1600" dirty="0">
                <a:solidFill>
                  <a:schemeClr val="tx1"/>
                </a:solidFill>
              </a:rPr>
              <a:t>Мы находимся в 1907 году. За пять лет до подписания в Фесе «Договора об организации французского протектората в Шерифской империи» султана Мулая Абдельазиза Франция использовала все средства для совершенствования своего контроля над Марокко. На следующий день после подписания Фесского договора колонизатор решил начать большую войну, направленную на умиротворение марокканских племен. Эта интервенция, известная как «третья война в Марокко», была особенно отмечена присутствием около 22 000 гумиеров, сражавшихся вместе с французской армией. Более 12 000 из них погибли бы в период с 1907 по 1922 год, прежде чем мирное урегулирование марокканских племен закончилось в 1934 году после битвы при Бугафере, регионе, который считается самым последним бастионом восстания амазигов в Марокко.</a:t>
            </a:r>
            <a:endParaRPr lang="fr-FR" sz="1600" dirty="0">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828" y="1196752"/>
            <a:ext cx="4427984"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91460" y="116632"/>
            <a:ext cx="6624736" cy="954107"/>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i="1" dirty="0" smtClean="0">
                <a:ln w="50800"/>
                <a:solidFill>
                  <a:schemeClr val="tx1"/>
                </a:solidFill>
              </a:rPr>
              <a:t>Гумиры умиротворяют марокканские племена</a:t>
            </a:r>
            <a:endParaRPr lang="fr-FR" sz="2800" b="1" i="1" dirty="0">
              <a:ln w="50800"/>
              <a:solidFill>
                <a:schemeClr val="tx1"/>
              </a:solidFill>
            </a:endParaRPr>
          </a:p>
        </p:txBody>
      </p:sp>
    </p:spTree>
    <p:extLst>
      <p:ext uri="{BB962C8B-B14F-4D97-AF65-F5344CB8AC3E}">
        <p14:creationId xmlns:p14="http://schemas.microsoft.com/office/powerpoint/2010/main" val="209658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348648"/>
          </a:xfrm>
          <a:solidFill>
            <a:schemeClr val="bg1"/>
          </a:solidFill>
        </p:spPr>
        <p:txBody>
          <a:bodyPr>
            <a:normAutofit fontScale="90000"/>
          </a:bodyPr>
          <a:lstStyle/>
          <a:p>
            <a:r>
              <a:rPr lang="ru-RU" sz="2800" b="1" i="1" dirty="0">
                <a:solidFill>
                  <a:schemeClr val="tx1"/>
                </a:solidFill>
                <a:latin typeface="Arial" panose="020B0604020202020204" pitchFamily="34" charset="0"/>
                <a:cs typeface="Arial" panose="020B0604020202020204" pitchFamily="34" charset="0"/>
              </a:rPr>
              <a:t>Герои для Франции и итальянцев</a:t>
            </a:r>
            <a:endParaRPr lang="fr-FR" sz="2800" b="1" i="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4744"/>
            <a:ext cx="8229600" cy="2304256"/>
          </a:xfrm>
          <a:solidFill>
            <a:schemeClr val="bg2"/>
          </a:solidFill>
        </p:spPr>
        <p:txBody>
          <a:bodyPr>
            <a:normAutofit/>
          </a:bodyPr>
          <a:lstStyle/>
          <a:p>
            <a:pPr>
              <a:buFont typeface="Wingdings" panose="05000000000000000000" pitchFamily="2" charset="2"/>
              <a:buChar char="Ø"/>
            </a:pPr>
            <a:r>
              <a:rPr lang="ru-RU" sz="1800" dirty="0">
                <a:latin typeface="Arial" panose="020B0604020202020204" pitchFamily="34" charset="0"/>
                <a:cs typeface="Arial" panose="020B0604020202020204" pitchFamily="34" charset="0"/>
              </a:rPr>
              <a:t>Марокканские </a:t>
            </a:r>
            <a:r>
              <a:rPr lang="fr-FR" sz="1800" dirty="0">
                <a:latin typeface="Arial" panose="020B0604020202020204" pitchFamily="34" charset="0"/>
                <a:cs typeface="Arial" panose="020B0604020202020204" pitchFamily="34" charset="0"/>
              </a:rPr>
              <a:t>goumiers </a:t>
            </a:r>
            <a:r>
              <a:rPr lang="ru-RU" sz="1800" dirty="0">
                <a:latin typeface="Arial" panose="020B0604020202020204" pitchFamily="34" charset="0"/>
                <a:cs typeface="Arial" panose="020B0604020202020204" pitchFamily="34" charset="0"/>
              </a:rPr>
              <a:t>будут блестеть на нескольких фронтах. С сентября 1943 года они были признаны героями во время освобождения Корсики (сентябрь-октябрь 1943 года). Они получат пропуск </a:t>
            </a:r>
            <a:r>
              <a:rPr lang="fr-FR" sz="1800" dirty="0">
                <a:latin typeface="Arial" panose="020B0604020202020204" pitchFamily="34" charset="0"/>
                <a:cs typeface="Arial" panose="020B0604020202020204" pitchFamily="34" charset="0"/>
              </a:rPr>
              <a:t>Teghime 3 </a:t>
            </a:r>
            <a:r>
              <a:rPr lang="ru-RU" sz="1800" dirty="0">
                <a:latin typeface="Arial" panose="020B0604020202020204" pitchFamily="34" charset="0"/>
                <a:cs typeface="Arial" panose="020B0604020202020204" pitchFamily="34" charset="0"/>
              </a:rPr>
              <a:t>октября 1943 года, который принесет им признание, после высадки в Аяччо в сентябре 1943 года. Марокканцы также примут участие в итальянской кампании, сначала в битвах при Гарильяно, а затем в Рим, прежде чем отметить триумфальный въезд в итальянскую столицу.</a:t>
            </a:r>
            <a:endParaRPr lang="fr-FR" sz="1800" dirty="0">
              <a:latin typeface="Arial" panose="020B0604020202020204" pitchFamily="34" charset="0"/>
              <a:cs typeface="Arial" panose="020B0604020202020204" pitchFamily="34" charset="0"/>
            </a:endParaRPr>
          </a:p>
        </p:txBody>
      </p:sp>
      <p:sp>
        <p:nvSpPr>
          <p:cNvPr id="4" name="TextBox 3"/>
          <p:cNvSpPr txBox="1"/>
          <p:nvPr/>
        </p:nvSpPr>
        <p:spPr>
          <a:xfrm>
            <a:off x="545023" y="4620036"/>
            <a:ext cx="8064896" cy="1754326"/>
          </a:xfrm>
          <a:prstGeom prst="rect">
            <a:avLst/>
          </a:prstGeom>
          <a:solidFill>
            <a:schemeClr val="bg2"/>
          </a:solidFill>
        </p:spPr>
        <p:txBody>
          <a:bodyPr wrap="square" rtlCol="0">
            <a:spAutoFit/>
          </a:bodyPr>
          <a:lstStyle/>
          <a:p>
            <a:r>
              <a:rPr lang="ru-RU" dirty="0" smtClean="0"/>
              <a:t>Но если лагерь союзников праздновал победу над нацистской Германией 8 мая, потери в рядах армий были более чем существенными. Количество марокканских войск варьируется от 10 000 до 11 000 человек, погибших на поле боя, в зависимости от версии. Жан-Пьер Риера приводит цифру в 11 000 человек, убитых, раненых и пропавших без вести, «или 26%, или чуть больше, чем французские войска (24%)».</a:t>
            </a:r>
            <a:endParaRPr lang="fr-FR" dirty="0"/>
          </a:p>
        </p:txBody>
      </p:sp>
      <p:sp>
        <p:nvSpPr>
          <p:cNvPr id="5" name="TextBox 4"/>
          <p:cNvSpPr txBox="1"/>
          <p:nvPr/>
        </p:nvSpPr>
        <p:spPr>
          <a:xfrm>
            <a:off x="545022" y="3635732"/>
            <a:ext cx="7771393" cy="461665"/>
          </a:xfrm>
          <a:prstGeom prst="rect">
            <a:avLst/>
          </a:prstGeom>
          <a:noFill/>
        </p:spPr>
        <p:txBody>
          <a:bodyPr wrap="square" rtlCol="0">
            <a:spAutoFit/>
          </a:bodyPr>
          <a:lstStyle/>
          <a:p>
            <a:pPr marL="342900" indent="-342900">
              <a:buFont typeface="Wingdings" panose="05000000000000000000" pitchFamily="2" charset="2"/>
              <a:buChar char="ü"/>
            </a:pPr>
            <a:r>
              <a:rPr lang="ru-RU" sz="2400" i="1" u="sng" dirty="0" smtClean="0">
                <a:latin typeface="Arial" panose="020B0604020202020204" pitchFamily="34" charset="0"/>
                <a:cs typeface="Arial" panose="020B0604020202020204" pitchFamily="34" charset="0"/>
              </a:rPr>
              <a:t>11000 убитых, раненых или пропавших без вести</a:t>
            </a:r>
          </a:p>
        </p:txBody>
      </p:sp>
    </p:spTree>
    <p:extLst>
      <p:ext uri="{BB962C8B-B14F-4D97-AF65-F5344CB8AC3E}">
        <p14:creationId xmlns:p14="http://schemas.microsoft.com/office/powerpoint/2010/main" val="63719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568" y="657997"/>
            <a:ext cx="5328592" cy="461665"/>
          </a:xfrm>
          <a:prstGeom prst="rect">
            <a:avLst/>
          </a:prstGeom>
          <a:noFill/>
        </p:spPr>
        <p:txBody>
          <a:bodyPr wrap="square" rtlCol="0">
            <a:spAutoFit/>
          </a:bodyPr>
          <a:lstStyle/>
          <a:p>
            <a:pPr algn="ctr"/>
            <a:r>
              <a:rPr lang="ru-RU" sz="2400" b="1" i="1" dirty="0" smtClean="0">
                <a:latin typeface="Arial" panose="020B0604020202020204" pitchFamily="34" charset="0"/>
                <a:cs typeface="Arial" panose="020B0604020202020204" pitchFamily="34" charset="0"/>
              </a:rPr>
              <a:t>Недавняя дань на Корсике</a:t>
            </a:r>
            <a:endParaRPr lang="fr-FR" sz="2400" b="1" i="1" dirty="0">
              <a:latin typeface="Arial" panose="020B0604020202020204" pitchFamily="34" charset="0"/>
              <a:cs typeface="Arial" panose="020B0604020202020204" pitchFamily="34" charset="0"/>
            </a:endParaRPr>
          </a:p>
        </p:txBody>
      </p:sp>
      <p:sp>
        <p:nvSpPr>
          <p:cNvPr id="3" name="TextBox 2"/>
          <p:cNvSpPr txBox="1"/>
          <p:nvPr/>
        </p:nvSpPr>
        <p:spPr>
          <a:xfrm>
            <a:off x="395536" y="1268760"/>
            <a:ext cx="4392488" cy="5509200"/>
          </a:xfrm>
          <a:prstGeom prst="rect">
            <a:avLst/>
          </a:prstGeom>
          <a:solidFill>
            <a:schemeClr val="bg2"/>
          </a:solidFill>
        </p:spPr>
        <p:txBody>
          <a:bodyPr wrap="square" rtlCol="0">
            <a:spAutoFit/>
          </a:bodyPr>
          <a:lstStyle/>
          <a:p>
            <a:r>
              <a:rPr lang="ru-RU" sz="1600" dirty="0" smtClean="0"/>
              <a:t>В октябре 2013 года Франсуа Олланд, тогдашний президент Республики, отправился на Корсику на празднование 70-летия освобождения острова и украсил семь гумье. «Горстка этих людей из королевства Шериф, последние выжившие, прибыли (на борту президентского самолета, обратите внимание) в Бастию и незадолго до этого в Тегиме, чтобы воздать дань уважения своим братьям по оружию, которые упали во время Трудные сражения в предгорьях Пинью за освобождение Бастии в октябре 1943 года », - рассказывают в 2013 году наши коллеги с Корсики Морнинг. Семь гоумиров были удостоены чести в присутствии принца Мулая Рашида. «Ничего не было бы возможно, если бы не было незаменимого вклада 6600 марокканских солдат, присланных сюда по призыву короля Мухаммеда </a:t>
            </a:r>
            <a:r>
              <a:rPr lang="fr-FR" sz="1600" dirty="0" smtClean="0"/>
              <a:t>V ...», - </a:t>
            </a:r>
            <a:r>
              <a:rPr lang="ru-RU" sz="1600" dirty="0" smtClean="0"/>
              <a:t>напомнил Франсуа Олланд, прежде чем дать обещание: «Вы никогда не забудется ».</a:t>
            </a:r>
            <a:endParaRPr lang="fr-FR" sz="16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782" y="764704"/>
            <a:ext cx="435121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61048"/>
            <a:ext cx="4431779"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6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1)">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heel(1)">
                                      <p:cBhvr>
                                        <p:cTn id="1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2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19672" y="908720"/>
            <a:ext cx="6264696" cy="769441"/>
          </a:xfrm>
          <a:prstGeom prst="rect">
            <a:avLst/>
          </a:prstGeom>
          <a:noFill/>
        </p:spPr>
        <p:txBody>
          <a:bodyPr wrap="square" rtlCol="0">
            <a:spAutoFit/>
          </a:bodyPr>
          <a:lstStyle/>
          <a:p>
            <a:pPr algn="ctr"/>
            <a:r>
              <a:rPr lang="ru-RU" sz="4400" b="1" i="1" u="sng" dirty="0" smtClean="0"/>
              <a:t>спасибо за внимание</a:t>
            </a:r>
            <a:endParaRPr lang="fr-FR" sz="4400" b="1" i="1" u="sng" dirty="0"/>
          </a:p>
        </p:txBody>
      </p:sp>
    </p:spTree>
    <p:extLst>
      <p:ext uri="{BB962C8B-B14F-4D97-AF65-F5344CB8AC3E}">
        <p14:creationId xmlns:p14="http://schemas.microsoft.com/office/powerpoint/2010/main" val="3237348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TotalTime>
  <Words>490</Words>
  <Application>Microsoft Office PowerPoint</Application>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Flow</vt:lpstr>
      <vt:lpstr>Презентация PowerPoint</vt:lpstr>
      <vt:lpstr>Это 8 мая - мир отмечает дни памяти и воссоединения в честь погибших во Второй мировой войне. Возможность проследить путь около 85 000 марокканцев, которые присоединились к французской армии во время самого смертоносного конфликта в истории человечества  Это действительно совпадает с победой союзников над нацистской Германией. В 1945 году Вторая мировая война закончилась в Европе, положив конец острой войне, в которой человеческие потери варьируются от 50 до более 70 миллионов человек.  В 2004 году Генеральная Ассамблея ООН провозгласила 8 и 9 мая Днями памяти и примирения, чтобы воздать должное всем жертвам Второй мировой войны. Возможность вспомнить марокканских гумиеров, сражавшихся в рядах французской армии и благодаря которым были освобождены несколько территорий Франции, в том числе Корсика. </vt:lpstr>
      <vt:lpstr>Мы находимся в 1907 году. За пять лет до подписания в Фесе «Договора об организации французского протектората в Шерифской империи» султана Мулая Абдельазиза Франция использовала все средства для совершенствования своего контроля над Марокко. На следующий день после подписания Фесского договора колонизатор решил начать большую войну, направленную на умиротворение марокканских племен. Эта интервенция, известная как «третья война в Марокко», была особенно отмечена присутствием около 22 000 гумиеров, сражавшихся вместе с французской армией. Более 12 000 из них погибли бы в период с 1907 по 1922 год, прежде чем мирное урегулирование марокканских племен закончилось в 1934 году после битвы при Бугафере, регионе, который считается самым последним бастионом восстания амазигов в Марокко.</vt:lpstr>
      <vt:lpstr>Герои для Франции и итальянцев</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oussama</dc:creator>
  <cp:lastModifiedBy>me</cp:lastModifiedBy>
  <cp:revision>11</cp:revision>
  <dcterms:created xsi:type="dcterms:W3CDTF">2020-05-10T19:14:56Z</dcterms:created>
  <dcterms:modified xsi:type="dcterms:W3CDTF">2020-05-12T14:47:49Z</dcterms:modified>
</cp:coreProperties>
</file>